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06" r:id="rId13"/>
    <p:sldId id="316" r:id="rId14"/>
    <p:sldId id="317" r:id="rId15"/>
    <p:sldId id="257" r:id="rId16"/>
    <p:sldId id="260" r:id="rId17"/>
    <p:sldId id="259" r:id="rId18"/>
    <p:sldId id="261" r:id="rId19"/>
    <p:sldId id="262" r:id="rId20"/>
    <p:sldId id="263" r:id="rId21"/>
    <p:sldId id="264" r:id="rId22"/>
    <p:sldId id="303" r:id="rId23"/>
    <p:sldId id="265" r:id="rId24"/>
    <p:sldId id="266" r:id="rId25"/>
    <p:sldId id="267" r:id="rId26"/>
    <p:sldId id="318" r:id="rId27"/>
    <p:sldId id="319" r:id="rId28"/>
    <p:sldId id="268" r:id="rId29"/>
    <p:sldId id="269" r:id="rId30"/>
    <p:sldId id="270" r:id="rId31"/>
    <p:sldId id="281" r:id="rId32"/>
    <p:sldId id="282" r:id="rId33"/>
    <p:sldId id="274" r:id="rId34"/>
    <p:sldId id="283" r:id="rId35"/>
    <p:sldId id="277" r:id="rId36"/>
    <p:sldId id="278" r:id="rId37"/>
    <p:sldId id="279" r:id="rId38"/>
    <p:sldId id="284" r:id="rId39"/>
    <p:sldId id="280" r:id="rId40"/>
    <p:sldId id="291" r:id="rId41"/>
    <p:sldId id="32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60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14988-2D3B-4407-9CD7-DF198A81C29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27F44-9670-4A2B-8460-E76137FF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0F9136BF-54AC-4561-AE65-88E63951D724}" type="slidenum">
              <a:rPr lang="en-US">
                <a:latin typeface="Arial" charset="0"/>
              </a:rPr>
              <a:pPr eaLnBrk="1" hangingPunct="1"/>
              <a:t>39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0F9136BF-54AC-4561-AE65-88E63951D724}" type="slidenum">
              <a:rPr lang="en-US">
                <a:latin typeface="Arial" charset="0"/>
              </a:rPr>
              <a:pPr eaLnBrk="1" hangingPunct="1"/>
              <a:t>40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E49A5E19-7B48-4637-9B91-AC8745BA0D64}" type="slidenum">
              <a:rPr lang="en-US">
                <a:latin typeface="Arial" charset="0"/>
              </a:rPr>
              <a:pPr eaLnBrk="1" hangingPunct="1"/>
              <a:t>29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BAFC2CDB-4B3A-4FF7-BC03-96EC3E8A6C6F}" type="slidenum">
              <a:rPr lang="en-US">
                <a:latin typeface="Arial" charset="0"/>
              </a:rPr>
              <a:pPr eaLnBrk="1" hangingPunct="1"/>
              <a:t>30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362C1913-CF72-4E16-93DB-2A44CAD1439C}" type="slidenum">
              <a:rPr lang="en-US">
                <a:latin typeface="Arial" charset="0"/>
              </a:rPr>
              <a:pPr eaLnBrk="1" hangingPunct="1"/>
              <a:t>33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362C1913-CF72-4E16-93DB-2A44CAD1439C}" type="slidenum">
              <a:rPr lang="en-US">
                <a:latin typeface="Arial" charset="0"/>
              </a:rPr>
              <a:pPr eaLnBrk="1" hangingPunct="1"/>
              <a:t>34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424CD5DD-FE02-4F3C-8144-D464B76BF537}" type="slidenum">
              <a:rPr lang="en-US">
                <a:latin typeface="Arial" charset="0"/>
              </a:rPr>
              <a:pPr eaLnBrk="1" hangingPunct="1"/>
              <a:t>35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698D7A83-695D-4867-ACC5-56AF8A5676B5}" type="slidenum">
              <a:rPr lang="en-US">
                <a:latin typeface="Arial" charset="0"/>
              </a:rPr>
              <a:pPr eaLnBrk="1" hangingPunct="1"/>
              <a:t>36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CF396E37-4797-4F22-8794-445E9C60907E}" type="slidenum">
              <a:rPr lang="en-US">
                <a:latin typeface="Arial" charset="0"/>
              </a:rPr>
              <a:pPr eaLnBrk="1" hangingPunct="1"/>
              <a:t>37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fld id="{CF396E37-4797-4F22-8794-445E9C60907E}" type="slidenum">
              <a:rPr lang="en-US">
                <a:latin typeface="Arial" charset="0"/>
              </a:rPr>
              <a:pPr eaLnBrk="1" hangingPunct="1"/>
              <a:t>38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oleObject" Target="../embeddings/oleObject3.bin"/><Relationship Id="rId3" Type="http://schemas.microsoft.com/office/2007/relationships/media" Target="../media/media20.m4a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7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1.xml"/><Relationship Id="rId11" Type="http://schemas.openxmlformats.org/officeDocument/2006/relationships/oleObject" Target="../embeddings/oleObject2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audio" Target="../media/media20.m4a"/><Relationship Id="rId9" Type="http://schemas.openxmlformats.org/officeDocument/2006/relationships/image" Target="../media/image19.png"/><Relationship Id="rId1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9.m4a"/><Relationship Id="rId7" Type="http://schemas.openxmlformats.org/officeDocument/2006/relationships/image" Target="../media/image2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microsoft.com/office/2007/relationships/hdphoto" Target="../media/hdphoto1.wdp"/><Relationship Id="rId4" Type="http://schemas.openxmlformats.org/officeDocument/2006/relationships/audio" Target="../media/media29.m4a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30.m4a"/><Relationship Id="rId7" Type="http://schemas.openxmlformats.org/officeDocument/2006/relationships/image" Target="../media/image29.png"/><Relationship Id="rId2" Type="http://schemas.microsoft.com/office/2007/relationships/media" Target="../media/media30.m4a"/><Relationship Id="rId1" Type="http://schemas.openxmlformats.org/officeDocument/2006/relationships/tags" Target="../tags/tag4.xml"/><Relationship Id="rId6" Type="http://schemas.openxmlformats.org/officeDocument/2006/relationships/image" Target="../media/image28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33.m4a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4.wdp"/><Relationship Id="rId5" Type="http://schemas.openxmlformats.org/officeDocument/2006/relationships/tags" Target="../tags/tag7.xml"/><Relationship Id="rId10" Type="http://schemas.openxmlformats.org/officeDocument/2006/relationships/image" Target="../media/image32.png"/><Relationship Id="rId4" Type="http://schemas.openxmlformats.org/officeDocument/2006/relationships/audio" Target="../media/media33.m4a"/><Relationship Id="rId9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34.m4a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4.wdp"/><Relationship Id="rId5" Type="http://schemas.openxmlformats.org/officeDocument/2006/relationships/tags" Target="../tags/tag10.xml"/><Relationship Id="rId10" Type="http://schemas.openxmlformats.org/officeDocument/2006/relationships/image" Target="../media/image32.png"/><Relationship Id="rId4" Type="http://schemas.openxmlformats.org/officeDocument/2006/relationships/audio" Target="../media/media34.m4a"/><Relationship Id="rId9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m4a"/><Relationship Id="rId7" Type="http://schemas.openxmlformats.org/officeDocument/2006/relationships/image" Target="../media/image1.png"/><Relationship Id="rId2" Type="http://schemas.microsoft.com/office/2007/relationships/media" Target="../media/media35.m4a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media" Target="../media/media37.m4a"/><Relationship Id="rId7" Type="http://schemas.openxmlformats.org/officeDocument/2006/relationships/image" Target="../media/image3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7.m4a"/><Relationship Id="rId9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8.m4a"/><Relationship Id="rId7" Type="http://schemas.openxmlformats.org/officeDocument/2006/relationships/image" Target="../media/image3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8.m4a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m4a"/><Relationship Id="rId7" Type="http://schemas.openxmlformats.org/officeDocument/2006/relationships/image" Target="../media/image1.png"/><Relationship Id="rId2" Type="http://schemas.microsoft.com/office/2007/relationships/media" Target="../media/media39.m4a"/><Relationship Id="rId1" Type="http://schemas.openxmlformats.org/officeDocument/2006/relationships/tags" Target="../tags/tag16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br>
              <a:rPr lang="en-US" dirty="0" smtClean="0"/>
            </a:br>
            <a:r>
              <a:rPr lang="en-US" dirty="0" smtClean="0"/>
              <a:t>Deep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Srinivasa</a:t>
            </a:r>
            <a:r>
              <a:rPr lang="en-US" dirty="0" smtClean="0"/>
              <a:t> </a:t>
            </a:r>
            <a:r>
              <a:rPr lang="en-US" dirty="0" err="1" smtClean="0"/>
              <a:t>Chakravarthy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7"/>
    </mc:Choice>
    <mc:Fallback>
      <p:transition spd="slow" advTm="23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2167"/>
            <a:ext cx="8777147" cy="5832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4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5"/>
    </mc:Choice>
    <mc:Fallback>
      <p:transition spd="slow" advTm="11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and Deep Learning Revolution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447800"/>
            <a:ext cx="5410200" cy="5410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3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80"/>
    </mc:Choice>
    <mc:Fallback>
      <p:transition spd="slow" advTm="27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Historical Irony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447800" y="2819400"/>
            <a:ext cx="20574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650056" y="3105834"/>
            <a:ext cx="165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Artificial</a:t>
            </a:r>
          </a:p>
          <a:p>
            <a:pPr algn="ctr"/>
            <a:r>
              <a:rPr lang="en-US" dirty="0" smtClean="0"/>
              <a:t>Intelligence (AI)</a:t>
            </a:r>
            <a:endParaRPr lang="en-IN" dirty="0"/>
          </a:p>
        </p:txBody>
      </p:sp>
      <p:sp>
        <p:nvSpPr>
          <p:cNvPr id="5" name="Left-Right Arrow 4"/>
          <p:cNvSpPr/>
          <p:nvPr/>
        </p:nvSpPr>
        <p:spPr>
          <a:xfrm>
            <a:off x="3505200" y="3133542"/>
            <a:ext cx="1524000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034762" y="2819400"/>
            <a:ext cx="20574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259165" y="3191192"/>
            <a:ext cx="17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Networks</a:t>
            </a:r>
            <a:endParaRPr lang="en-IN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56"/>
    </mc:Choice>
    <mc:Fallback>
      <p:transition spd="slow" advTm="85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Historical Irony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447800" y="2819400"/>
            <a:ext cx="20574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650056" y="3105834"/>
            <a:ext cx="165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Artificial</a:t>
            </a:r>
          </a:p>
          <a:p>
            <a:pPr algn="ctr"/>
            <a:r>
              <a:rPr lang="en-US" dirty="0" smtClean="0"/>
              <a:t>Intelligence (AI)</a:t>
            </a:r>
            <a:endParaRPr lang="en-IN" dirty="0"/>
          </a:p>
        </p:txBody>
      </p:sp>
      <p:sp>
        <p:nvSpPr>
          <p:cNvPr id="5" name="Left-Right Arrow 4"/>
          <p:cNvSpPr/>
          <p:nvPr/>
        </p:nvSpPr>
        <p:spPr>
          <a:xfrm>
            <a:off x="3505200" y="3133542"/>
            <a:ext cx="1524000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034762" y="2819400"/>
            <a:ext cx="20574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259165" y="3191192"/>
            <a:ext cx="17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110385" y="4830762"/>
            <a:ext cx="3424016" cy="1493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791200" y="5436949"/>
            <a:ext cx="229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Neural Networks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0" y="4038600"/>
            <a:ext cx="81184" cy="7921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060566" y="4038600"/>
            <a:ext cx="1473835" cy="7921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wn Arrow 13"/>
          <p:cNvSpPr/>
          <p:nvPr/>
        </p:nvSpPr>
        <p:spPr>
          <a:xfrm rot="20132283">
            <a:off x="6258008" y="4143794"/>
            <a:ext cx="280892" cy="635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65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24"/>
    </mc:Choice>
    <mc:Fallback>
      <p:transition spd="slow" advTm="1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Historical Irony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219200" y="2514600"/>
            <a:ext cx="7696200" cy="419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360470" y="3048000"/>
            <a:ext cx="34370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Artificial</a:t>
            </a:r>
          </a:p>
          <a:p>
            <a:pPr algn="ctr"/>
            <a:r>
              <a:rPr lang="en-US" sz="4000" dirty="0" smtClean="0"/>
              <a:t>Intelligence (AI)</a:t>
            </a:r>
          </a:p>
          <a:p>
            <a:pPr algn="ctr"/>
            <a:r>
              <a:rPr lang="en-US" sz="4000" dirty="0" smtClean="0"/>
              <a:t>!!!</a:t>
            </a:r>
            <a:endParaRPr lang="en-IN" sz="4000" dirty="0"/>
          </a:p>
        </p:txBody>
      </p:sp>
      <p:sp>
        <p:nvSpPr>
          <p:cNvPr id="6" name="Rectangle 5"/>
          <p:cNvSpPr/>
          <p:nvPr/>
        </p:nvSpPr>
        <p:spPr>
          <a:xfrm>
            <a:off x="5034762" y="2819400"/>
            <a:ext cx="20574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259165" y="3191192"/>
            <a:ext cx="17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110385" y="4830762"/>
            <a:ext cx="3576416" cy="1570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791200" y="5436949"/>
            <a:ext cx="229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Neural Networks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0" y="4038600"/>
            <a:ext cx="81184" cy="7921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060566" y="4038600"/>
            <a:ext cx="1561158" cy="7701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wn Arrow 13"/>
          <p:cNvSpPr/>
          <p:nvPr/>
        </p:nvSpPr>
        <p:spPr>
          <a:xfrm rot="20132283">
            <a:off x="6258008" y="4143794"/>
            <a:ext cx="280892" cy="635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232535" y="1397997"/>
            <a:ext cx="5130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reality,</a:t>
            </a:r>
          </a:p>
          <a:p>
            <a:r>
              <a:rPr lang="en-US" sz="2800" dirty="0" smtClean="0"/>
              <a:t>Deep Neural Networks are </a:t>
            </a:r>
            <a:r>
              <a:rPr lang="en-US" sz="2800" u="sng" dirty="0" smtClean="0"/>
              <a:t>NOT</a:t>
            </a:r>
            <a:r>
              <a:rPr lang="en-US" sz="2800" dirty="0" smtClean="0"/>
              <a:t> AI</a:t>
            </a:r>
            <a:endParaRPr lang="en-IN" sz="2800" dirty="0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7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44"/>
    </mc:Choice>
    <mc:Fallback>
      <p:transition spd="slow" advTm="43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Universal Approximation theorem states that a network with a single hidden layer but one that is sufficiently large can learn practically any function</a:t>
            </a:r>
          </a:p>
          <a:p>
            <a:r>
              <a:rPr lang="en-US" dirty="0" smtClean="0"/>
              <a:t>Then why do we need Deep Neural Networks?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4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83"/>
    </mc:Choice>
    <mc:Fallback>
      <p:transition spd="slow" advTm="29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DNNs give a more elegant structured solutions that a shallow (single hidden layer) network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9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2"/>
    </mc:Choice>
    <mc:Fallback>
      <p:transition spd="slow" advTm="13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parity problem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7290" y="2209799"/>
            <a:ext cx="7095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hidden neurons need with a single hidden layer MLP increases</a:t>
            </a:r>
          </a:p>
          <a:p>
            <a:r>
              <a:rPr lang="en-US" dirty="0" smtClean="0"/>
              <a:t>Exponentially with the number of bits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7226" y="1313636"/>
            <a:ext cx="6975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Parity problem</a:t>
            </a:r>
            <a:r>
              <a:rPr lang="en-US" dirty="0" smtClean="0"/>
              <a:t>: classify the number of 1s in a binary vector as odd/even.</a:t>
            </a:r>
          </a:p>
          <a:p>
            <a:r>
              <a:rPr lang="en-US" dirty="0" smtClean="0"/>
              <a:t>Two class problem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73" y="3385066"/>
            <a:ext cx="46196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12"/>
    </mc:Choice>
    <mc:Fallback>
      <p:transition spd="slow" advTm="48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Shallow and Deep Networks for the </a:t>
            </a:r>
            <a:br>
              <a:rPr lang="en-US" sz="3200" dirty="0" smtClean="0"/>
            </a:br>
            <a:r>
              <a:rPr lang="en-US" sz="3200" dirty="0" smtClean="0"/>
              <a:t>Parity Problem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32001" y="1711051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Two-bit parity problem = XOR problem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6" y="2929755"/>
            <a:ext cx="13906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0872" y="4876799"/>
            <a:ext cx="168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2-bit parity MLP</a:t>
            </a:r>
          </a:p>
          <a:p>
            <a:pPr algn="ctr"/>
            <a:r>
              <a:rPr lang="en-US" dirty="0" smtClean="0"/>
              <a:t>(2BPMLP)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630843" y="5354879"/>
            <a:ext cx="965998" cy="453656"/>
            <a:chOff x="2630843" y="5354879"/>
            <a:chExt cx="965998" cy="453656"/>
          </a:xfrm>
        </p:grpSpPr>
        <p:sp>
          <p:nvSpPr>
            <p:cNvPr id="5" name="Rectangle 4"/>
            <p:cNvSpPr/>
            <p:nvPr/>
          </p:nvSpPr>
          <p:spPr>
            <a:xfrm>
              <a:off x="2630843" y="5354879"/>
              <a:ext cx="965998" cy="4536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76864" y="5412430"/>
              <a:ext cx="873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2BPMLP</a:t>
              </a:r>
              <a:endParaRPr lang="en-US" sz="1600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2819400" y="5813534"/>
            <a:ext cx="0" cy="35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5808535"/>
            <a:ext cx="0" cy="36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90800" y="60960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60960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cxnSp>
        <p:nvCxnSpPr>
          <p:cNvPr id="26" name="Straight Connector 25"/>
          <p:cNvCxnSpPr>
            <a:stCxn id="5" idx="0"/>
          </p:cNvCxnSpPr>
          <p:nvPr/>
        </p:nvCxnSpPr>
        <p:spPr>
          <a:xfrm flipV="1">
            <a:off x="3113842" y="4876799"/>
            <a:ext cx="0" cy="478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810000" y="4876800"/>
            <a:ext cx="1010672" cy="1588533"/>
            <a:chOff x="2590800" y="4876799"/>
            <a:chExt cx="1010672" cy="1588533"/>
          </a:xfrm>
        </p:grpSpPr>
        <p:grpSp>
          <p:nvGrpSpPr>
            <p:cNvPr id="31" name="Group 30"/>
            <p:cNvGrpSpPr/>
            <p:nvPr/>
          </p:nvGrpSpPr>
          <p:grpSpPr>
            <a:xfrm>
              <a:off x="2630843" y="5354879"/>
              <a:ext cx="965998" cy="453656"/>
              <a:chOff x="2630843" y="5354879"/>
              <a:chExt cx="965998" cy="45365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630843" y="5354879"/>
                <a:ext cx="965998" cy="4536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676864" y="5412430"/>
                <a:ext cx="873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2BPMLP</a:t>
                </a:r>
                <a:endParaRPr lang="en-US" sz="1600" dirty="0"/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>
              <a:off x="2819400" y="5813534"/>
              <a:ext cx="0" cy="358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352800" y="5808535"/>
              <a:ext cx="0" cy="363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590800" y="609600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x3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00400" y="609600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x4</a:t>
              </a:r>
              <a:endParaRPr lang="en-US" dirty="0"/>
            </a:p>
          </p:txBody>
        </p:sp>
        <p:cxnSp>
          <p:nvCxnSpPr>
            <p:cNvPr id="36" name="Straight Connector 35"/>
            <p:cNvCxnSpPr>
              <a:stCxn id="37" idx="0"/>
            </p:cNvCxnSpPr>
            <p:nvPr/>
          </p:nvCxnSpPr>
          <p:spPr>
            <a:xfrm flipV="1">
              <a:off x="3113842" y="4876799"/>
              <a:ext cx="0" cy="478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085328" y="4876800"/>
            <a:ext cx="1010672" cy="1588533"/>
            <a:chOff x="2590800" y="4876799"/>
            <a:chExt cx="1010672" cy="1588533"/>
          </a:xfrm>
        </p:grpSpPr>
        <p:grpSp>
          <p:nvGrpSpPr>
            <p:cNvPr id="40" name="Group 39"/>
            <p:cNvGrpSpPr/>
            <p:nvPr/>
          </p:nvGrpSpPr>
          <p:grpSpPr>
            <a:xfrm>
              <a:off x="2630843" y="5354879"/>
              <a:ext cx="965998" cy="453656"/>
              <a:chOff x="2630843" y="5354879"/>
              <a:chExt cx="965998" cy="453656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630843" y="5354879"/>
                <a:ext cx="965998" cy="4536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676864" y="5412430"/>
                <a:ext cx="873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2BPMLP</a:t>
                </a:r>
                <a:endParaRPr lang="en-US" sz="1600" dirty="0"/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>
              <a:off x="2819400" y="5813534"/>
              <a:ext cx="0" cy="358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352800" y="5808535"/>
              <a:ext cx="0" cy="363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590800" y="609600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x5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00400" y="609600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x6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0"/>
            </p:cNvCxnSpPr>
            <p:nvPr/>
          </p:nvCxnSpPr>
          <p:spPr>
            <a:xfrm flipV="1">
              <a:off x="3113842" y="4876799"/>
              <a:ext cx="0" cy="478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380728" y="4876800"/>
            <a:ext cx="1010672" cy="1588533"/>
            <a:chOff x="2590800" y="4876799"/>
            <a:chExt cx="1010672" cy="1588533"/>
          </a:xfrm>
        </p:grpSpPr>
        <p:grpSp>
          <p:nvGrpSpPr>
            <p:cNvPr id="49" name="Group 48"/>
            <p:cNvGrpSpPr/>
            <p:nvPr/>
          </p:nvGrpSpPr>
          <p:grpSpPr>
            <a:xfrm>
              <a:off x="2630843" y="5354879"/>
              <a:ext cx="965998" cy="453656"/>
              <a:chOff x="2630843" y="5354879"/>
              <a:chExt cx="965998" cy="45365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630843" y="5354879"/>
                <a:ext cx="965998" cy="4536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676864" y="5412430"/>
                <a:ext cx="873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2BPMLP</a:t>
                </a:r>
                <a:endParaRPr lang="en-US" sz="1600" dirty="0"/>
              </a:p>
            </p:txBody>
          </p:sp>
        </p:grpSp>
        <p:cxnSp>
          <p:nvCxnSpPr>
            <p:cNvPr id="50" name="Straight Connector 49"/>
            <p:cNvCxnSpPr/>
            <p:nvPr/>
          </p:nvCxnSpPr>
          <p:spPr>
            <a:xfrm>
              <a:off x="2819400" y="5813534"/>
              <a:ext cx="0" cy="358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352800" y="5808535"/>
              <a:ext cx="0" cy="363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590800" y="609600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x7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200400" y="609600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x8</a:t>
              </a:r>
              <a:endParaRPr lang="en-US" dirty="0"/>
            </a:p>
          </p:txBody>
        </p:sp>
        <p:cxnSp>
          <p:nvCxnSpPr>
            <p:cNvPr id="54" name="Straight Connector 53"/>
            <p:cNvCxnSpPr>
              <a:stCxn id="55" idx="0"/>
            </p:cNvCxnSpPr>
            <p:nvPr/>
          </p:nvCxnSpPr>
          <p:spPr>
            <a:xfrm flipV="1">
              <a:off x="3113842" y="4876799"/>
              <a:ext cx="0" cy="478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3288872" y="4221902"/>
            <a:ext cx="965998" cy="453656"/>
            <a:chOff x="2630843" y="5354879"/>
            <a:chExt cx="965998" cy="453656"/>
          </a:xfrm>
        </p:grpSpPr>
        <p:sp>
          <p:nvSpPr>
            <p:cNvPr id="58" name="Rectangle 57"/>
            <p:cNvSpPr/>
            <p:nvPr/>
          </p:nvSpPr>
          <p:spPr>
            <a:xfrm>
              <a:off x="2630843" y="5354879"/>
              <a:ext cx="965998" cy="4536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76864" y="5412430"/>
              <a:ext cx="873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2BPMLP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739602" y="4216878"/>
            <a:ext cx="965998" cy="453656"/>
            <a:chOff x="2630843" y="5354879"/>
            <a:chExt cx="965998" cy="453656"/>
          </a:xfrm>
        </p:grpSpPr>
        <p:sp>
          <p:nvSpPr>
            <p:cNvPr id="61" name="Rectangle 60"/>
            <p:cNvSpPr/>
            <p:nvPr/>
          </p:nvSpPr>
          <p:spPr>
            <a:xfrm>
              <a:off x="2630843" y="5354879"/>
              <a:ext cx="965998" cy="4536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76864" y="5412430"/>
              <a:ext cx="873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2BPMLP</a:t>
              </a:r>
              <a:endParaRPr lang="en-US" sz="1600" dirty="0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113842" y="4876799"/>
            <a:ext cx="43697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Straight Connector 3072"/>
          <p:cNvCxnSpPr/>
          <p:nvPr/>
        </p:nvCxnSpPr>
        <p:spPr>
          <a:xfrm flipH="1">
            <a:off x="3896064" y="4876799"/>
            <a:ext cx="436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Straight Connector 3075"/>
          <p:cNvCxnSpPr/>
          <p:nvPr/>
        </p:nvCxnSpPr>
        <p:spPr>
          <a:xfrm>
            <a:off x="5608370" y="4876800"/>
            <a:ext cx="436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Straight Connector 3077"/>
          <p:cNvCxnSpPr/>
          <p:nvPr/>
        </p:nvCxnSpPr>
        <p:spPr>
          <a:xfrm flipH="1" flipV="1">
            <a:off x="6380728" y="4876799"/>
            <a:ext cx="52304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Arrow Connector 3079"/>
          <p:cNvCxnSpPr/>
          <p:nvPr/>
        </p:nvCxnSpPr>
        <p:spPr>
          <a:xfrm flipV="1">
            <a:off x="3550821" y="4675558"/>
            <a:ext cx="0" cy="2012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Arrow Connector 3086"/>
          <p:cNvCxnSpPr/>
          <p:nvPr/>
        </p:nvCxnSpPr>
        <p:spPr>
          <a:xfrm flipV="1">
            <a:off x="3896064" y="4663305"/>
            <a:ext cx="0" cy="213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0" name="Straight Arrow Connector 3089"/>
          <p:cNvCxnSpPr/>
          <p:nvPr/>
        </p:nvCxnSpPr>
        <p:spPr>
          <a:xfrm flipV="1">
            <a:off x="6045349" y="4663305"/>
            <a:ext cx="0" cy="213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2" name="Straight Arrow Connector 3091"/>
          <p:cNvCxnSpPr/>
          <p:nvPr/>
        </p:nvCxnSpPr>
        <p:spPr>
          <a:xfrm flipV="1">
            <a:off x="6380728" y="4663305"/>
            <a:ext cx="0" cy="213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506025" y="3048000"/>
            <a:ext cx="965998" cy="453656"/>
            <a:chOff x="2630843" y="5354879"/>
            <a:chExt cx="965998" cy="453656"/>
          </a:xfrm>
        </p:grpSpPr>
        <p:sp>
          <p:nvSpPr>
            <p:cNvPr id="86" name="Rectangle 85"/>
            <p:cNvSpPr/>
            <p:nvPr/>
          </p:nvSpPr>
          <p:spPr>
            <a:xfrm>
              <a:off x="2630843" y="5354879"/>
              <a:ext cx="965998" cy="4536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676864" y="5412430"/>
              <a:ext cx="873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2BPMLP</a:t>
              </a:r>
              <a:endParaRPr lang="en-US" sz="1600" dirty="0"/>
            </a:p>
          </p:txBody>
        </p:sp>
      </p:grpSp>
      <p:cxnSp>
        <p:nvCxnSpPr>
          <p:cNvPr id="3094" name="Straight Connector 3093"/>
          <p:cNvCxnSpPr>
            <a:stCxn id="58" idx="0"/>
          </p:cNvCxnSpPr>
          <p:nvPr/>
        </p:nvCxnSpPr>
        <p:spPr>
          <a:xfrm flipV="1">
            <a:off x="3771871" y="3962400"/>
            <a:ext cx="0" cy="259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Straight Connector 3095"/>
          <p:cNvCxnSpPr>
            <a:stCxn id="61" idx="0"/>
          </p:cNvCxnSpPr>
          <p:nvPr/>
        </p:nvCxnSpPr>
        <p:spPr>
          <a:xfrm flipV="1">
            <a:off x="6222601" y="3962400"/>
            <a:ext cx="0" cy="254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8" name="Straight Connector 3097"/>
          <p:cNvCxnSpPr/>
          <p:nvPr/>
        </p:nvCxnSpPr>
        <p:spPr>
          <a:xfrm>
            <a:off x="3771871" y="3962400"/>
            <a:ext cx="99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Connector 3099"/>
          <p:cNvCxnSpPr/>
          <p:nvPr/>
        </p:nvCxnSpPr>
        <p:spPr>
          <a:xfrm flipH="1">
            <a:off x="5125371" y="3962400"/>
            <a:ext cx="1097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" name="Straight Arrow Connector 3101"/>
          <p:cNvCxnSpPr/>
          <p:nvPr/>
        </p:nvCxnSpPr>
        <p:spPr>
          <a:xfrm flipV="1">
            <a:off x="4770021" y="3501656"/>
            <a:ext cx="0" cy="460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125371" y="3501656"/>
            <a:ext cx="0" cy="460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86" idx="0"/>
          </p:cNvCxnSpPr>
          <p:nvPr/>
        </p:nvCxnSpPr>
        <p:spPr>
          <a:xfrm flipV="1">
            <a:off x="4989024" y="27432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142728" y="3501656"/>
            <a:ext cx="2062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DNN - </a:t>
            </a:r>
          </a:p>
          <a:p>
            <a:r>
              <a:rPr lang="en-US" dirty="0" smtClean="0"/>
              <a:t>How many hidden</a:t>
            </a:r>
          </a:p>
          <a:p>
            <a:r>
              <a:rPr lang="en-US" dirty="0" smtClean="0"/>
              <a:t>Layers does it have?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206994"/>
              </p:ext>
            </p:extLst>
          </p:nvPr>
        </p:nvGraphicFramePr>
        <p:xfrm>
          <a:off x="6222601" y="1251719"/>
          <a:ext cx="2788701" cy="18704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9567">
                  <a:extLst>
                    <a:ext uri="{9D8B030D-6E8A-4147-A177-3AD203B41FA5}">
                      <a16:colId xmlns:a16="http://schemas.microsoft.com/office/drawing/2014/main" val="2132734759"/>
                    </a:ext>
                  </a:extLst>
                </a:gridCol>
                <a:gridCol w="929567">
                  <a:extLst>
                    <a:ext uri="{9D8B030D-6E8A-4147-A177-3AD203B41FA5}">
                      <a16:colId xmlns:a16="http://schemas.microsoft.com/office/drawing/2014/main" val="4200304726"/>
                    </a:ext>
                  </a:extLst>
                </a:gridCol>
                <a:gridCol w="929567">
                  <a:extLst>
                    <a:ext uri="{9D8B030D-6E8A-4147-A177-3AD203B41FA5}">
                      <a16:colId xmlns:a16="http://schemas.microsoft.com/office/drawing/2014/main" val="3555769514"/>
                    </a:ext>
                  </a:extLst>
                </a:gridCol>
              </a:tblGrid>
              <a:tr h="254178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882680"/>
                  </a:ext>
                </a:extLst>
              </a:tr>
              <a:tr h="407382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0863"/>
                  </a:ext>
                </a:extLst>
              </a:tr>
              <a:tr h="254178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519846"/>
                  </a:ext>
                </a:extLst>
              </a:tr>
              <a:tr h="25417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201445"/>
                  </a:ext>
                </a:extLst>
              </a:tr>
              <a:tr h="25417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843467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6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143"/>
    </mc:Choice>
    <mc:Fallback>
      <p:transition spd="slow" advTm="178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#2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1752600"/>
            <a:ext cx="6886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DNNs can learn interesting feature hierarchies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829550" y="3200400"/>
            <a:ext cx="5484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Lower layers learn simple features</a:t>
            </a:r>
          </a:p>
          <a:p>
            <a:r>
              <a:rPr lang="en-US" sz="2800" dirty="0" smtClean="0"/>
              <a:t>Higher layers learn complex features</a:t>
            </a:r>
            <a:endParaRPr lang="en-US" sz="28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51"/>
    </mc:Choice>
    <mc:Fallback>
      <p:transition spd="slow" advTm="18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Deep Neural Networks?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95600" y="2057400"/>
            <a:ext cx="310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neural networks are:</a:t>
            </a:r>
          </a:p>
          <a:p>
            <a:r>
              <a:rPr lang="en-US" dirty="0" smtClean="0"/>
              <a:t>MLPs with MANY hidden layers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16631"/>
            <a:ext cx="8686800" cy="3327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0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68"/>
    </mc:Choice>
    <mc:Fallback>
      <p:transition spd="slow" advTm="40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22338" y="4122738"/>
          <a:ext cx="1752600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Acrobat Document" r:id="rId7" imgW="5728680" imgH="3856320" progId="AcroExch.Document.7">
                  <p:embed/>
                </p:oleObj>
              </mc:Choice>
              <mc:Fallback>
                <p:oleObj name="Acrobat Document" r:id="rId7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4122738"/>
                        <a:ext cx="1752600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5667375"/>
            <a:ext cx="966787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14"/>
          <p:cNvSpPr txBox="1">
            <a:spLocks noChangeArrowheads="1"/>
          </p:cNvSpPr>
          <p:nvPr/>
        </p:nvSpPr>
        <p:spPr bwMode="auto">
          <a:xfrm>
            <a:off x="2374900" y="5983288"/>
            <a:ext cx="841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FFFFFF"/>
                </a:solidFill>
              </a:rPr>
              <a:t>pixels</a:t>
            </a:r>
          </a:p>
        </p:txBody>
      </p:sp>
      <p:pic>
        <p:nvPicPr>
          <p:cNvPr id="103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16" y="5056188"/>
            <a:ext cx="1566862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xtBox 16"/>
          <p:cNvSpPr txBox="1">
            <a:spLocks noChangeArrowheads="1"/>
          </p:cNvSpPr>
          <p:nvPr/>
        </p:nvSpPr>
        <p:spPr bwMode="auto">
          <a:xfrm>
            <a:off x="2854325" y="4525963"/>
            <a:ext cx="884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FFFFFF"/>
                </a:solidFill>
              </a:rPr>
              <a:t>edges</a:t>
            </a:r>
          </a:p>
        </p:txBody>
      </p:sp>
      <p:sp>
        <p:nvSpPr>
          <p:cNvPr id="1036" name="AutoShape 4"/>
          <p:cNvSpPr>
            <a:spLocks noChangeArrowheads="1"/>
          </p:cNvSpPr>
          <p:nvPr/>
        </p:nvSpPr>
        <p:spPr bwMode="auto">
          <a:xfrm rot="5400000">
            <a:off x="1554163" y="5280025"/>
            <a:ext cx="366712" cy="274638"/>
          </a:xfrm>
          <a:prstGeom prst="leftArrow">
            <a:avLst>
              <a:gd name="adj1" fmla="val 50000"/>
              <a:gd name="adj2" fmla="val 43847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787400" y="2332038"/>
            <a:ext cx="2103438" cy="1373187"/>
            <a:chOff x="2275196" y="1976652"/>
            <a:chExt cx="2103120" cy="1372950"/>
          </a:xfrm>
        </p:grpSpPr>
        <p:graphicFrame>
          <p:nvGraphicFramePr>
            <p:cNvPr id="1028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3" name="Acrobat Document" r:id="rId11" imgW="5728680" imgH="3843720" progId="AcroExch.Document.7">
                    <p:embed/>
                  </p:oleObj>
                </mc:Choice>
                <mc:Fallback>
                  <p:oleObj name="Acrobat Document" r:id="rId11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044" name="TextBox 23"/>
            <p:cNvSpPr txBox="1">
              <a:spLocks noChangeArrowheads="1"/>
            </p:cNvSpPr>
            <p:nvPr/>
          </p:nvSpPr>
          <p:spPr bwMode="auto">
            <a:xfrm>
              <a:off x="2275196" y="1976652"/>
              <a:ext cx="2103120" cy="338137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9pPr>
            </a:lstStyle>
            <a:p>
              <a:pPr algn="ctr"/>
              <a:endParaRPr lang="en-US" sz="16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60413" y="655638"/>
            <a:ext cx="2011362" cy="1525587"/>
            <a:chOff x="487339" y="750628"/>
            <a:chExt cx="2011680" cy="1526251"/>
          </a:xfrm>
        </p:grpSpPr>
        <p:graphicFrame>
          <p:nvGraphicFramePr>
            <p:cNvPr id="1027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4" name="Acrobat Document" r:id="rId13" imgW="5728680" imgH="4071960" progId="AcroExch.Document.7">
                    <p:embed/>
                  </p:oleObj>
                </mc:Choice>
                <mc:Fallback>
                  <p:oleObj name="Acrobat Document" r:id="rId13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043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9pPr>
            </a:lstStyle>
            <a:p>
              <a:pPr algn="ctr"/>
              <a:endParaRPr lang="en-US" sz="16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1593056" y="3726657"/>
            <a:ext cx="365125" cy="274638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1532731" y="2255044"/>
            <a:ext cx="365125" cy="274638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994025" y="2698750"/>
            <a:ext cx="17224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</a:rPr>
              <a:t>object parts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(combination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981325" y="1295400"/>
            <a:ext cx="1766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FFFFFF"/>
                </a:solidFill>
              </a:rPr>
              <a:t>object models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0" y="4312444"/>
            <a:ext cx="337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Lowest layer learns edges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22466" y="2653289"/>
            <a:ext cx="4684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Middle layer learns parts of the face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322466" y="1639391"/>
            <a:ext cx="492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Last layer learns nearly the entire face</a:t>
            </a:r>
            <a:endParaRPr lang="en-US" sz="24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56609930"/>
      </p:ext>
    </p:extLst>
  </p:cSld>
  <p:clrMapOvr>
    <a:masterClrMapping/>
  </p:clrMapOvr>
  <p:transition advTm="619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Hierarchical organization in the      visual system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72516" cy="506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14600"/>
            <a:ext cx="3870716" cy="214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2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13"/>
    </mc:Choice>
    <mc:Fallback>
      <p:transition spd="slow" advTm="108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 organization facilitates knowledge transfer</a:t>
            </a:r>
          </a:p>
          <a:p>
            <a:pPr lvl="1"/>
            <a:r>
              <a:rPr lang="en-US" dirty="0" smtClean="0"/>
              <a:t>DNNs trained on numbers are able to recognize alphabets with only a little retraining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84"/>
    </mc:Choice>
    <mc:Fallback>
      <p:transition spd="slow" advTm="62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#3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Hastad</a:t>
            </a:r>
            <a:r>
              <a:rPr lang="en-US" dirty="0"/>
              <a:t> </a:t>
            </a:r>
            <a:r>
              <a:rPr lang="en-US" dirty="0" smtClean="0"/>
              <a:t>theorem </a:t>
            </a:r>
          </a:p>
          <a:p>
            <a:r>
              <a:rPr lang="en-US" dirty="0" smtClean="0"/>
              <a:t>Boolean circuits </a:t>
            </a:r>
            <a:r>
              <a:rPr lang="en-US" dirty="0" smtClean="0"/>
              <a:t>of </a:t>
            </a:r>
            <a:r>
              <a:rPr lang="en-US" dirty="0"/>
              <a:t>depth </a:t>
            </a:r>
            <a:r>
              <a:rPr lang="en-US" i="1" dirty="0"/>
              <a:t>k</a:t>
            </a:r>
            <a:r>
              <a:rPr lang="en-US" dirty="0"/>
              <a:t> in which only AND, OR, and </a:t>
            </a:r>
            <a:r>
              <a:rPr lang="en-US" dirty="0" smtClean="0"/>
              <a:t>NOT logic gates are used require size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for computing </a:t>
            </a:r>
            <a:r>
              <a:rPr lang="en-US" u="sng" dirty="0" smtClean="0"/>
              <a:t>parity 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Summary: For larger n, circuits with greater depth give more economical solutions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76600"/>
            <a:ext cx="3448050" cy="12347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76"/>
    </mc:Choice>
    <mc:Fallback>
      <p:transition spd="slow" advTm="59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diffusion</a:t>
            </a:r>
          </a:p>
          <a:p>
            <a:r>
              <a:rPr lang="en-US" dirty="0" smtClean="0"/>
              <a:t>Lower layer weights do not change much or change very slowly</a:t>
            </a:r>
          </a:p>
          <a:p>
            <a:pPr lvl="1"/>
            <a:r>
              <a:rPr lang="en-US" dirty="0" smtClean="0"/>
              <a:t>g’() appears multiple times in delta calculation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68"/>
    </mc:Choice>
    <mc:Fallback>
      <p:transition spd="slow" advTm="143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MLP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hard to train large MLPs with </a:t>
            </a:r>
            <a:r>
              <a:rPr lang="en-US" dirty="0" err="1" smtClean="0"/>
              <a:t>backprop</a:t>
            </a:r>
            <a:endParaRPr lang="en-US" dirty="0" smtClean="0"/>
          </a:p>
          <a:p>
            <a:r>
              <a:rPr lang="en-US" dirty="0" smtClean="0"/>
              <a:t>Early attempts failed to yield encouraging results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 approaches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6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80"/>
    </mc:Choice>
    <mc:Fallback>
      <p:transition spd="slow" advTm="56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DNN training philosophy #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(Hybrid learning approach)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3622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7400" y="30480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37338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57400" y="44196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57400" y="51054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400" y="57912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2538984" y="2590800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2538984" y="3288102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2538984" y="3962400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2538984" y="4646762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2538984" y="5334000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2538984" y="1931598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2522449" y="6032021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3733800" y="2533650"/>
            <a:ext cx="155448" cy="5715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43400" y="2694483"/>
            <a:ext cx="203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3657600" y="3288102"/>
            <a:ext cx="231648" cy="27543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14800" y="4349234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6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75"/>
    </mc:Choice>
    <mc:Fallback>
      <p:transition spd="slow" advTm="90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DNN training philosophy #2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3622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7400" y="30480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37338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57400" y="44196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57400" y="51054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400" y="57912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2538984" y="2590800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2538984" y="3288102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2538984" y="3962400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2538984" y="4646762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2538984" y="5334000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2538984" y="1931598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2522449" y="6032021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65073" y="3879273"/>
            <a:ext cx="4365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Supervised learning</a:t>
            </a:r>
          </a:p>
          <a:p>
            <a:endParaRPr lang="en-US" sz="2400" dirty="0"/>
          </a:p>
          <a:p>
            <a:r>
              <a:rPr lang="en-US" sz="2400" dirty="0" smtClean="0"/>
              <a:t>By </a:t>
            </a:r>
            <a:r>
              <a:rPr lang="en-US" sz="2400" dirty="0" err="1" smtClean="0"/>
              <a:t>backpropagating</a:t>
            </a:r>
            <a:r>
              <a:rPr lang="en-US" sz="2400" dirty="0" smtClean="0"/>
              <a:t> error </a:t>
            </a:r>
          </a:p>
          <a:p>
            <a:r>
              <a:rPr lang="en-US" sz="2400" dirty="0" smtClean="0"/>
              <a:t>All the way to the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hidden layer</a:t>
            </a:r>
            <a:endParaRPr lang="en-US" sz="2400" dirty="0"/>
          </a:p>
        </p:txBody>
      </p:sp>
      <p:sp>
        <p:nvSpPr>
          <p:cNvPr id="21" name="Right Brace 20"/>
          <p:cNvSpPr/>
          <p:nvPr/>
        </p:nvSpPr>
        <p:spPr>
          <a:xfrm>
            <a:off x="3657600" y="2388800"/>
            <a:ext cx="533400" cy="365364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6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3"/>
    </mc:Choice>
    <mc:Fallback>
      <p:transition spd="slow" advTm="8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Learning Approach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43200"/>
            <a:ext cx="49244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Brace 4"/>
          <p:cNvSpPr/>
          <p:nvPr/>
        </p:nvSpPr>
        <p:spPr>
          <a:xfrm rot="5400000">
            <a:off x="3976687" y="4876801"/>
            <a:ext cx="366711" cy="2805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5928123" y="5730479"/>
            <a:ext cx="335754" cy="10668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95600" y="6462713"/>
            <a:ext cx="233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0238" y="6431757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1600200"/>
            <a:ext cx="5576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the lower layers using Unsupervised Learning</a:t>
            </a:r>
          </a:p>
          <a:p>
            <a:r>
              <a:rPr lang="en-US" dirty="0" smtClean="0"/>
              <a:t>Train only the last weight stage using Supervised Learning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0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0"/>
    </mc:Choice>
    <mc:Fallback>
      <p:transition spd="slow" advTm="11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>
            <a:noAutofit/>
          </a:bodyPr>
          <a:lstStyle/>
          <a:p>
            <a:r>
              <a:rPr lang="en-US" sz="3200" dirty="0" smtClean="0"/>
              <a:t>Unsupervised feature learning with a neural network</a:t>
            </a:r>
          </a:p>
        </p:txBody>
      </p:sp>
      <p:sp>
        <p:nvSpPr>
          <p:cNvPr id="24580" name="TextBox 314"/>
          <p:cNvSpPr txBox="1">
            <a:spLocks noChangeArrowheads="1"/>
          </p:cNvSpPr>
          <p:nvPr/>
        </p:nvSpPr>
        <p:spPr bwMode="auto">
          <a:xfrm>
            <a:off x="5724525" y="817563"/>
            <a:ext cx="3189288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err="1"/>
              <a:t>Autoencoder</a:t>
            </a:r>
            <a:r>
              <a:rPr lang="en-US" sz="2400" dirty="0"/>
              <a:t>.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Network is trained to output the input (learn identify function). 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Trivial solution unless:</a:t>
            </a:r>
          </a:p>
          <a:p>
            <a:pPr eaLnBrk="1" hangingPunct="1">
              <a:buFontTx/>
              <a:buChar char="-"/>
            </a:pPr>
            <a:r>
              <a:rPr lang="en-US" sz="2400" dirty="0"/>
              <a:t> Constrain number of units in Layer 2 (learn compressed representation), or</a:t>
            </a:r>
          </a:p>
          <a:p>
            <a:pPr eaLnBrk="1" hangingPunct="1">
              <a:buFontTx/>
              <a:buChar char="-"/>
            </a:pPr>
            <a:r>
              <a:rPr lang="en-US" sz="2400" dirty="0"/>
              <a:t> Constrain Layer 2 to be </a:t>
            </a:r>
            <a:r>
              <a:rPr lang="en-US" sz="2400" b="1" dirty="0"/>
              <a:t>sparse</a:t>
            </a:r>
            <a:r>
              <a:rPr lang="en-US" sz="2400" dirty="0"/>
              <a:t>. </a:t>
            </a:r>
          </a:p>
        </p:txBody>
      </p:sp>
      <p:pic>
        <p:nvPicPr>
          <p:cNvPr id="24581" name="Picture 3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3" y="2930525"/>
            <a:ext cx="9985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2" name="Straight Connector 319"/>
          <p:cNvCxnSpPr>
            <a:cxnSpLocks noChangeShapeType="1"/>
          </p:cNvCxnSpPr>
          <p:nvPr/>
        </p:nvCxnSpPr>
        <p:spPr bwMode="auto">
          <a:xfrm rot="5400000">
            <a:off x="2939256" y="3755232"/>
            <a:ext cx="5262563" cy="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4" name="Rectangle 111"/>
          <p:cNvSpPr>
            <a:spLocks noChangeArrowheads="1"/>
          </p:cNvSpPr>
          <p:nvPr/>
        </p:nvSpPr>
        <p:spPr bwMode="auto">
          <a:xfrm>
            <a:off x="5762625" y="5618163"/>
            <a:ext cx="3071813" cy="844550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/>
          <a:p>
            <a:pPr eaLnBrk="0" hangingPunct="0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8663" y="2238375"/>
            <a:ext cx="3952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20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06600" y="3022600"/>
            <a:ext cx="393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20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06600" y="3736975"/>
            <a:ext cx="393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20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sp>
        <p:nvSpPr>
          <p:cNvPr id="2" name="AutoShape 2" descr="http://i.stack.imgur.com/Zwsmz.png"/>
          <p:cNvSpPr>
            <a:spLocks noChangeAspect="1" noChangeArrowheads="1"/>
          </p:cNvSpPr>
          <p:nvPr/>
        </p:nvSpPr>
        <p:spPr bwMode="auto">
          <a:xfrm>
            <a:off x="155575" y="-914400"/>
            <a:ext cx="35147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514475"/>
            <a:ext cx="381000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32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2968625"/>
            <a:ext cx="1592263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4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20"/>
    </mc:Choice>
    <mc:Fallback>
      <p:transition spd="slow" advTm="137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history…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2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2"/>
    </mc:Choice>
    <mc:Fallback>
      <p:transition spd="slow" advTm="4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12"/>
          <p:cNvSpPr txBox="1">
            <a:spLocks noChangeArrowheads="1"/>
          </p:cNvSpPr>
          <p:nvPr/>
        </p:nvSpPr>
        <p:spPr bwMode="auto">
          <a:xfrm>
            <a:off x="347663" y="1295400"/>
            <a:ext cx="8256587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US" sz="2800" dirty="0"/>
              <a:t>Training a sparse </a:t>
            </a:r>
            <a:r>
              <a:rPr lang="en-US" sz="2800" dirty="0" err="1"/>
              <a:t>autoencoder</a:t>
            </a:r>
            <a:r>
              <a:rPr lang="en-US" sz="2800" dirty="0"/>
              <a:t>.</a:t>
            </a:r>
          </a:p>
          <a:p>
            <a:pPr eaLnBrk="1" hangingPunct="1">
              <a:spcBef>
                <a:spcPct val="100000"/>
              </a:spcBef>
            </a:pPr>
            <a:r>
              <a:rPr lang="en-US" sz="2800" dirty="0"/>
              <a:t>Given unlabeled training set 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</a:t>
            </a:r>
          </a:p>
          <a:p>
            <a:pPr eaLnBrk="1" hangingPunct="1">
              <a:spcBef>
                <a:spcPct val="100000"/>
              </a:spcBef>
            </a:pPr>
            <a:r>
              <a:rPr lang="en-US" sz="2800" dirty="0"/>
              <a:t> </a:t>
            </a:r>
          </a:p>
          <a:p>
            <a:pPr eaLnBrk="1" hangingPunct="1">
              <a:spcBef>
                <a:spcPct val="100000"/>
              </a:spcBef>
            </a:pPr>
            <a:endParaRPr lang="en-US" sz="2800" dirty="0"/>
          </a:p>
          <a:p>
            <a:pPr eaLnBrk="1" hangingPunct="1">
              <a:spcBef>
                <a:spcPct val="100000"/>
              </a:spcBef>
            </a:pPr>
            <a:endParaRPr lang="en-US" sz="2800" dirty="0"/>
          </a:p>
        </p:txBody>
      </p:sp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488238" cy="357188"/>
          </a:xfrm>
        </p:spPr>
        <p:txBody>
          <a:bodyPr>
            <a:noAutofit/>
          </a:bodyPr>
          <a:lstStyle/>
          <a:p>
            <a:r>
              <a:rPr lang="en-US" sz="2800" dirty="0" smtClean="0"/>
              <a:t>Unsupervised feature learning with a neural network</a:t>
            </a:r>
          </a:p>
        </p:txBody>
      </p:sp>
      <p:pic>
        <p:nvPicPr>
          <p:cNvPr id="25604" name="Picture 2" descr="C:\Users\ang\Desktop\Nona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88" y="1557068"/>
            <a:ext cx="2589212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11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698750"/>
            <a:ext cx="46751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Left Brace 114"/>
          <p:cNvSpPr>
            <a:spLocks/>
          </p:cNvSpPr>
          <p:nvPr/>
        </p:nvSpPr>
        <p:spPr bwMode="auto">
          <a:xfrm rot="-5400000">
            <a:off x="2591594" y="2413794"/>
            <a:ext cx="365125" cy="2011363"/>
          </a:xfrm>
          <a:prstGeom prst="leftBrace">
            <a:avLst>
              <a:gd name="adj1" fmla="val 8340"/>
              <a:gd name="adj2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spcBef>
                <a:spcPct val="100000"/>
              </a:spcBef>
            </a:pPr>
            <a:endParaRPr lang="en-US"/>
          </a:p>
        </p:txBody>
      </p:sp>
      <p:sp>
        <p:nvSpPr>
          <p:cNvPr id="25607" name="Left Brace 115"/>
          <p:cNvSpPr>
            <a:spLocks/>
          </p:cNvSpPr>
          <p:nvPr/>
        </p:nvSpPr>
        <p:spPr bwMode="auto">
          <a:xfrm rot="-5400000">
            <a:off x="5074443" y="2964657"/>
            <a:ext cx="366713" cy="1371600"/>
          </a:xfrm>
          <a:prstGeom prst="leftBrace">
            <a:avLst>
              <a:gd name="adj1" fmla="val 8312"/>
              <a:gd name="adj2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spcBef>
                <a:spcPct val="100000"/>
              </a:spcBef>
            </a:pPr>
            <a:endParaRPr lang="en-US"/>
          </a:p>
        </p:txBody>
      </p:sp>
      <p:sp>
        <p:nvSpPr>
          <p:cNvPr id="25608" name="TextBox 116"/>
          <p:cNvSpPr txBox="1">
            <a:spLocks noChangeArrowheads="1"/>
          </p:cNvSpPr>
          <p:nvPr/>
        </p:nvSpPr>
        <p:spPr bwMode="auto">
          <a:xfrm>
            <a:off x="1308100" y="3697288"/>
            <a:ext cx="2938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/>
              <a:t>Reconstruction error term</a:t>
            </a:r>
          </a:p>
        </p:txBody>
      </p:sp>
      <p:sp>
        <p:nvSpPr>
          <p:cNvPr id="25609" name="TextBox 117"/>
          <p:cNvSpPr txBox="1">
            <a:spLocks noChangeArrowheads="1"/>
          </p:cNvSpPr>
          <p:nvPr/>
        </p:nvSpPr>
        <p:spPr bwMode="auto">
          <a:xfrm>
            <a:off x="4187825" y="3813175"/>
            <a:ext cx="2343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/>
              <a:t>L</a:t>
            </a:r>
            <a:r>
              <a:rPr lang="en-US" sz="2400" baseline="-25000" dirty="0"/>
              <a:t>1</a:t>
            </a:r>
            <a:r>
              <a:rPr lang="en-US" sz="2400" dirty="0"/>
              <a:t> </a:t>
            </a:r>
            <a:r>
              <a:rPr lang="en-US" sz="2400" dirty="0" err="1"/>
              <a:t>sparsity</a:t>
            </a:r>
            <a:r>
              <a:rPr lang="en-US" sz="2400" dirty="0"/>
              <a:t> term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7425" y="1524000"/>
            <a:ext cx="350838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43775" y="1865313"/>
            <a:ext cx="350838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43775" y="2228850"/>
            <a:ext cx="35083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"/>
    </mc:Choice>
    <mc:Fallback>
      <p:transition spd="slow" advTm="1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514475"/>
            <a:ext cx="381000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057400" y="1666245"/>
            <a:ext cx="1066800" cy="388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867619" y="1637490"/>
            <a:ext cx="1256581" cy="388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76800" y="2286000"/>
            <a:ext cx="4258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Remove the second hidden layer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1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8"/>
    </mc:Choice>
    <mc:Fallback>
      <p:transition spd="slow" advTm="3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23907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8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48"/>
    </mc:Choice>
    <mc:Fallback>
      <p:transition spd="slow" advTm="25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>
            <a:noAutofit/>
          </a:bodyPr>
          <a:lstStyle/>
          <a:p>
            <a:r>
              <a:rPr lang="en-US" sz="2800" dirty="0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9703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04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582389" y="3265488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82389" y="4005263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82389" y="47466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42461" y="55308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rgbClr val="FFFFFF"/>
                </a:solidFill>
                <a:latin typeface="Calibri" pitchFamily="34" charset="0"/>
              </a:rPr>
              <a:t>+</a:t>
            </a:r>
            <a:r>
              <a:rPr lang="en-US" sz="1600" dirty="0">
                <a:latin typeface="Calibri" pitchFamily="34" charset="0"/>
              </a:rPr>
              <a:t>1</a:t>
            </a:r>
            <a:endParaRPr lang="en-US" sz="1600" baseline="-25000" dirty="0">
              <a:latin typeface="Calibri" pitchFamily="34" charset="0"/>
            </a:endParaRPr>
          </a:p>
        </p:txBody>
      </p:sp>
      <p:cxnSp>
        <p:nvCxnSpPr>
          <p:cNvPr id="29709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10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82389" y="105410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82389" y="179387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82389" y="253365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29718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19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0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1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2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3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4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9726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7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8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9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0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1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2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9734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5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6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008517" y="4511675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 dirty="0">
                <a:latin typeface="Calibri" pitchFamily="34" charset="0"/>
              </a:rPr>
              <a:t>+1</a:t>
            </a:r>
            <a:endParaRPr lang="en-US" sz="1600" baseline="-25000" dirty="0">
              <a:latin typeface="Calibri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29742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43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44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055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 dirty="0">
                <a:latin typeface="Calibri" pitchFamily="34" charset="0"/>
              </a:rPr>
              <a:t>+1</a:t>
            </a:r>
            <a:endParaRPr lang="en-US" sz="1600" baseline="-25000" dirty="0"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29753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4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5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6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7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8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9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0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1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2" name="Straight Arrow Connector 89"/>
          <p:cNvCxnSpPr>
            <a:cxnSpLocks noChangeShapeType="1"/>
          </p:cNvCxnSpPr>
          <p:nvPr/>
        </p:nvCxnSpPr>
        <p:spPr bwMode="auto">
          <a:xfrm>
            <a:off x="4032250" y="2528888"/>
            <a:ext cx="884238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3" name="Straight Arrow Connector 90"/>
          <p:cNvCxnSpPr>
            <a:cxnSpLocks noChangeShapeType="1"/>
          </p:cNvCxnSpPr>
          <p:nvPr/>
        </p:nvCxnSpPr>
        <p:spPr bwMode="auto">
          <a:xfrm>
            <a:off x="4032250" y="3257550"/>
            <a:ext cx="884238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4" name="Straight Arrow Connector 91"/>
          <p:cNvCxnSpPr>
            <a:cxnSpLocks noChangeShapeType="1"/>
          </p:cNvCxnSpPr>
          <p:nvPr/>
        </p:nvCxnSpPr>
        <p:spPr bwMode="auto">
          <a:xfrm>
            <a:off x="4032250" y="3987800"/>
            <a:ext cx="884238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4916488" y="37195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4916488" y="298926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916488" y="22447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9768" name="Straight Arrow Connector 100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7302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9" name="Straight Arrow Connector 101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145891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0" name="Straight Arrow Connector 102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22129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1" name="Straight Arrow Connector 103"/>
          <p:cNvCxnSpPr>
            <a:cxnSpLocks noChangeShapeType="1"/>
            <a:endCxn id="94" idx="2"/>
          </p:cNvCxnSpPr>
          <p:nvPr/>
        </p:nvCxnSpPr>
        <p:spPr bwMode="auto">
          <a:xfrm>
            <a:off x="4011613" y="2513013"/>
            <a:ext cx="904875" cy="7620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2" name="Straight Arrow Connector 104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712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3" name="Straight Arrow Connector 105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4" name="Straight Arrow Connector 106"/>
          <p:cNvCxnSpPr>
            <a:cxnSpLocks noChangeShapeType="1"/>
            <a:endCxn id="93" idx="2"/>
          </p:cNvCxnSpPr>
          <p:nvPr/>
        </p:nvCxnSpPr>
        <p:spPr bwMode="auto">
          <a:xfrm>
            <a:off x="4011613" y="3259138"/>
            <a:ext cx="904875" cy="74453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5" name="Straight Arrow Connector 107"/>
          <p:cNvCxnSpPr>
            <a:cxnSpLocks noChangeShapeType="1"/>
            <a:endCxn id="93" idx="2"/>
          </p:cNvCxnSpPr>
          <p:nvPr/>
        </p:nvCxnSpPr>
        <p:spPr bwMode="auto">
          <a:xfrm>
            <a:off x="4011613" y="2513013"/>
            <a:ext cx="904875" cy="14906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6" name="Straight Arrow Connector 108"/>
          <p:cNvCxnSpPr>
            <a:cxnSpLocks noChangeShapeType="1"/>
            <a:endCxn id="93" idx="2"/>
          </p:cNvCxnSpPr>
          <p:nvPr/>
        </p:nvCxnSpPr>
        <p:spPr bwMode="auto">
          <a:xfrm flipV="1">
            <a:off x="4011613" y="4003675"/>
            <a:ext cx="904875" cy="738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7" name="Straight Arrow Connector 109"/>
          <p:cNvCxnSpPr>
            <a:cxnSpLocks noChangeShapeType="1"/>
          </p:cNvCxnSpPr>
          <p:nvPr/>
        </p:nvCxnSpPr>
        <p:spPr bwMode="auto">
          <a:xfrm>
            <a:off x="5532438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8" name="Straight Arrow Connector 110"/>
          <p:cNvCxnSpPr>
            <a:cxnSpLocks noChangeShapeType="1"/>
          </p:cNvCxnSpPr>
          <p:nvPr/>
        </p:nvCxnSpPr>
        <p:spPr bwMode="auto">
          <a:xfrm>
            <a:off x="5532438" y="32750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9" name="Straight Arrow Connector 111"/>
          <p:cNvCxnSpPr>
            <a:cxnSpLocks noChangeShapeType="1"/>
          </p:cNvCxnSpPr>
          <p:nvPr/>
        </p:nvCxnSpPr>
        <p:spPr bwMode="auto">
          <a:xfrm>
            <a:off x="5532438" y="40052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780" name="Picture 11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121025"/>
            <a:ext cx="9985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-1588" y="721519"/>
            <a:ext cx="1884363" cy="556895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/>
          <a:p>
            <a:pPr eaLnBrk="0" hangingPunct="0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782" name="Group 128"/>
          <p:cNvGrpSpPr>
            <a:grpSpLocks/>
          </p:cNvGrpSpPr>
          <p:nvPr/>
        </p:nvGrpSpPr>
        <p:grpSpPr bwMode="auto">
          <a:xfrm>
            <a:off x="2805113" y="5473700"/>
            <a:ext cx="6913562" cy="954088"/>
            <a:chOff x="2805369" y="5473005"/>
            <a:chExt cx="6912900" cy="954107"/>
          </a:xfrm>
        </p:grpSpPr>
        <p:sp>
          <p:nvSpPr>
            <p:cNvPr id="29783" name="TextBox 129"/>
            <p:cNvSpPr txBox="1">
              <a:spLocks noChangeArrowheads="1"/>
            </p:cNvSpPr>
            <p:nvPr/>
          </p:nvSpPr>
          <p:spPr bwMode="auto">
            <a:xfrm flipH="1">
              <a:off x="2805369" y="5473005"/>
              <a:ext cx="691290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 dirty="0"/>
                <a:t>Train parameters so that                  ,</a:t>
              </a:r>
            </a:p>
            <a:p>
              <a:pPr eaLnBrk="1" hangingPunct="1"/>
              <a:r>
                <a:rPr lang="en-US" sz="2800" dirty="0"/>
                <a:t> subject to </a:t>
              </a:r>
              <a:r>
                <a:rPr lang="en-US" sz="2800" dirty="0" err="1"/>
                <a:t>b</a:t>
              </a:r>
              <a:r>
                <a:rPr lang="en-US" sz="2800" baseline="-25000" dirty="0" err="1"/>
                <a:t>i</a:t>
              </a:r>
              <a:r>
                <a:rPr lang="en-US" sz="2800" dirty="0" err="1"/>
                <a:t>’s</a:t>
              </a:r>
              <a:r>
                <a:rPr lang="en-US" sz="2800" dirty="0"/>
                <a:t> being sparse. </a:t>
              </a:r>
            </a:p>
          </p:txBody>
        </p:sp>
        <p:pic>
          <p:nvPicPr>
            <p:cNvPr id="29784" name="Picture 130" descr="addin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71" y="5586553"/>
              <a:ext cx="1580198" cy="382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26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76"/>
    </mc:Choice>
    <mc:Fallback>
      <p:transition spd="slow" advTm="37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>
            <a:noAutofit/>
          </a:bodyPr>
          <a:lstStyle/>
          <a:p>
            <a:r>
              <a:rPr lang="en-US" sz="2800" dirty="0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9703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04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582389" y="3265488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82389" y="4005263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82389" y="47466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42461" y="55308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rgbClr val="FFFFFF"/>
                </a:solidFill>
                <a:latin typeface="Calibri" pitchFamily="34" charset="0"/>
              </a:rPr>
              <a:t>+</a:t>
            </a:r>
            <a:r>
              <a:rPr lang="en-US" sz="1600" dirty="0">
                <a:latin typeface="Calibri" pitchFamily="34" charset="0"/>
              </a:rPr>
              <a:t>1</a:t>
            </a:r>
            <a:endParaRPr lang="en-US" sz="1600" baseline="-25000" dirty="0">
              <a:latin typeface="Calibri" pitchFamily="34" charset="0"/>
            </a:endParaRPr>
          </a:p>
        </p:txBody>
      </p:sp>
      <p:cxnSp>
        <p:nvCxnSpPr>
          <p:cNvPr id="29709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10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82389" y="105410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82389" y="179387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82389" y="253365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29718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19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0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1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2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3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4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9726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7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8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29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0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1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2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9734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5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36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008517" y="4511675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 dirty="0">
                <a:latin typeface="Calibri" pitchFamily="34" charset="0"/>
              </a:rPr>
              <a:t>+1</a:t>
            </a:r>
            <a:endParaRPr lang="en-US" sz="1600" baseline="-25000" dirty="0">
              <a:latin typeface="Calibri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29742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43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44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055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 dirty="0">
                <a:latin typeface="Calibri" pitchFamily="34" charset="0"/>
              </a:rPr>
              <a:t>+1</a:t>
            </a:r>
            <a:endParaRPr lang="en-US" sz="1600" baseline="-25000" dirty="0"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29753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4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5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6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7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8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59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0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1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2" name="Straight Arrow Connector 89"/>
          <p:cNvCxnSpPr>
            <a:cxnSpLocks noChangeShapeType="1"/>
          </p:cNvCxnSpPr>
          <p:nvPr/>
        </p:nvCxnSpPr>
        <p:spPr bwMode="auto">
          <a:xfrm>
            <a:off x="4032250" y="2528888"/>
            <a:ext cx="884238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3" name="Straight Arrow Connector 90"/>
          <p:cNvCxnSpPr>
            <a:cxnSpLocks noChangeShapeType="1"/>
          </p:cNvCxnSpPr>
          <p:nvPr/>
        </p:nvCxnSpPr>
        <p:spPr bwMode="auto">
          <a:xfrm>
            <a:off x="4032250" y="3257550"/>
            <a:ext cx="884238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4" name="Straight Arrow Connector 91"/>
          <p:cNvCxnSpPr>
            <a:cxnSpLocks noChangeShapeType="1"/>
          </p:cNvCxnSpPr>
          <p:nvPr/>
        </p:nvCxnSpPr>
        <p:spPr bwMode="auto">
          <a:xfrm>
            <a:off x="4032250" y="3987800"/>
            <a:ext cx="884238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4916488" y="37195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4916488" y="298926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916488" y="22447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9768" name="Straight Arrow Connector 100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7302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69" name="Straight Arrow Connector 101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145891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0" name="Straight Arrow Connector 102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22129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1" name="Straight Arrow Connector 103"/>
          <p:cNvCxnSpPr>
            <a:cxnSpLocks noChangeShapeType="1"/>
            <a:endCxn id="94" idx="2"/>
          </p:cNvCxnSpPr>
          <p:nvPr/>
        </p:nvCxnSpPr>
        <p:spPr bwMode="auto">
          <a:xfrm>
            <a:off x="4011613" y="2513013"/>
            <a:ext cx="904875" cy="7620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2" name="Straight Arrow Connector 104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712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3" name="Straight Arrow Connector 105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4" name="Straight Arrow Connector 106"/>
          <p:cNvCxnSpPr>
            <a:cxnSpLocks noChangeShapeType="1"/>
            <a:endCxn id="93" idx="2"/>
          </p:cNvCxnSpPr>
          <p:nvPr/>
        </p:nvCxnSpPr>
        <p:spPr bwMode="auto">
          <a:xfrm>
            <a:off x="4011613" y="3259138"/>
            <a:ext cx="904875" cy="74453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5" name="Straight Arrow Connector 107"/>
          <p:cNvCxnSpPr>
            <a:cxnSpLocks noChangeShapeType="1"/>
            <a:endCxn id="93" idx="2"/>
          </p:cNvCxnSpPr>
          <p:nvPr/>
        </p:nvCxnSpPr>
        <p:spPr bwMode="auto">
          <a:xfrm>
            <a:off x="4011613" y="2513013"/>
            <a:ext cx="904875" cy="14906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6" name="Straight Arrow Connector 108"/>
          <p:cNvCxnSpPr>
            <a:cxnSpLocks noChangeShapeType="1"/>
            <a:endCxn id="93" idx="2"/>
          </p:cNvCxnSpPr>
          <p:nvPr/>
        </p:nvCxnSpPr>
        <p:spPr bwMode="auto">
          <a:xfrm flipV="1">
            <a:off x="4011613" y="4003675"/>
            <a:ext cx="904875" cy="738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7" name="Straight Arrow Connector 109"/>
          <p:cNvCxnSpPr>
            <a:cxnSpLocks noChangeShapeType="1"/>
          </p:cNvCxnSpPr>
          <p:nvPr/>
        </p:nvCxnSpPr>
        <p:spPr bwMode="auto">
          <a:xfrm>
            <a:off x="5532438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8" name="Straight Arrow Connector 110"/>
          <p:cNvCxnSpPr>
            <a:cxnSpLocks noChangeShapeType="1"/>
          </p:cNvCxnSpPr>
          <p:nvPr/>
        </p:nvCxnSpPr>
        <p:spPr bwMode="auto">
          <a:xfrm>
            <a:off x="5532438" y="32750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79" name="Straight Arrow Connector 111"/>
          <p:cNvCxnSpPr>
            <a:cxnSpLocks noChangeShapeType="1"/>
          </p:cNvCxnSpPr>
          <p:nvPr/>
        </p:nvCxnSpPr>
        <p:spPr bwMode="auto">
          <a:xfrm>
            <a:off x="5532438" y="40052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780" name="Picture 11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121025"/>
            <a:ext cx="9985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-1588" y="721519"/>
            <a:ext cx="1884363" cy="556895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/>
          <a:p>
            <a:pPr eaLnBrk="0" hangingPunct="0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782" name="Group 128"/>
          <p:cNvGrpSpPr>
            <a:grpSpLocks/>
          </p:cNvGrpSpPr>
          <p:nvPr/>
        </p:nvGrpSpPr>
        <p:grpSpPr bwMode="auto">
          <a:xfrm>
            <a:off x="2805113" y="5473700"/>
            <a:ext cx="6913562" cy="954088"/>
            <a:chOff x="2805369" y="5473005"/>
            <a:chExt cx="6912900" cy="954107"/>
          </a:xfrm>
        </p:grpSpPr>
        <p:sp>
          <p:nvSpPr>
            <p:cNvPr id="29783" name="TextBox 129"/>
            <p:cNvSpPr txBox="1">
              <a:spLocks noChangeArrowheads="1"/>
            </p:cNvSpPr>
            <p:nvPr/>
          </p:nvSpPr>
          <p:spPr bwMode="auto">
            <a:xfrm flipH="1">
              <a:off x="2805369" y="5473005"/>
              <a:ext cx="691290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 dirty="0"/>
                <a:t>Train parameters so that                  ,</a:t>
              </a:r>
            </a:p>
            <a:p>
              <a:pPr eaLnBrk="1" hangingPunct="1"/>
              <a:r>
                <a:rPr lang="en-US" sz="2800" dirty="0"/>
                <a:t> subject to </a:t>
              </a:r>
              <a:r>
                <a:rPr lang="en-US" sz="2800" dirty="0" err="1"/>
                <a:t>b</a:t>
              </a:r>
              <a:r>
                <a:rPr lang="en-US" sz="2800" baseline="-25000" dirty="0" err="1"/>
                <a:t>i</a:t>
              </a:r>
              <a:r>
                <a:rPr lang="en-US" sz="2800" dirty="0" err="1"/>
                <a:t>’s</a:t>
              </a:r>
              <a:r>
                <a:rPr lang="en-US" sz="2800" dirty="0"/>
                <a:t> being sparse. </a:t>
              </a:r>
            </a:p>
          </p:txBody>
        </p:sp>
        <p:pic>
          <p:nvPicPr>
            <p:cNvPr id="29784" name="Picture 130" descr="addin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71" y="5586553"/>
              <a:ext cx="1580198" cy="382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9" name="Straight Connector 88"/>
          <p:cNvCxnSpPr/>
          <p:nvPr/>
        </p:nvCxnSpPr>
        <p:spPr>
          <a:xfrm>
            <a:off x="4679950" y="1426369"/>
            <a:ext cx="1066800" cy="388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4474369" y="1426369"/>
            <a:ext cx="1424781" cy="388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5406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39"/>
    </mc:Choice>
    <mc:Fallback>
      <p:transition spd="slow" advTm="13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896832" y="457200"/>
            <a:ext cx="7488238" cy="357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2775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76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582389" y="3265488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82389" y="4005263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82389" y="47466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42461" y="55308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cxnSp>
        <p:nvCxnSpPr>
          <p:cNvPr id="32781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82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82389" y="105410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82389" y="179387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82389" y="253365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2790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1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2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3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4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5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6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2798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99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00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01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02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03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04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2806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07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08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008517" y="4511675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2814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15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16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055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2825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26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27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28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29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30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31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32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33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34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35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36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837" name="Picture 9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2430463"/>
            <a:ext cx="1371600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38" name="TextBox 96"/>
          <p:cNvSpPr txBox="1">
            <a:spLocks noChangeArrowheads="1"/>
          </p:cNvSpPr>
          <p:nvPr/>
        </p:nvSpPr>
        <p:spPr bwMode="auto">
          <a:xfrm>
            <a:off x="4572000" y="4581525"/>
            <a:ext cx="422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 sz="2400" dirty="0"/>
              <a:t>New representation for input.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5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6"/>
    </mc:Choice>
    <mc:Fallback>
      <p:transition spd="slow" advTm="3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912378" y="533400"/>
            <a:ext cx="7488238" cy="357188"/>
          </a:xfrm>
        </p:spPr>
        <p:txBody>
          <a:bodyPr>
            <a:noAutofit/>
          </a:bodyPr>
          <a:lstStyle/>
          <a:p>
            <a:r>
              <a:rPr lang="en-US" sz="3200" dirty="0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3799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00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582389" y="3265488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82389" y="4005263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82389" y="47466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42461" y="55308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cxnSp>
        <p:nvCxnSpPr>
          <p:cNvPr id="33805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06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82389" y="105410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82389" y="179387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82389" y="253365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3814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5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6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7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8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19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20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3822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23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24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25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26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27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28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3830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31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32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008517" y="4511675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3838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39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40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055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3849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0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1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2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3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4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5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6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7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8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59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60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"/>
    </mc:Choice>
    <mc:Fallback>
      <p:transition spd="slow" advTm="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911209" y="479679"/>
            <a:ext cx="7488238" cy="357188"/>
          </a:xfrm>
        </p:spPr>
        <p:txBody>
          <a:bodyPr>
            <a:noAutofit/>
          </a:bodyPr>
          <a:lstStyle/>
          <a:p>
            <a:r>
              <a:rPr lang="en-US" sz="2800" dirty="0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4823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24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582389" y="3265488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82389" y="4005263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82389" y="47466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42461" y="55308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cxnSp>
        <p:nvCxnSpPr>
          <p:cNvPr id="34829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0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82389" y="105410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82389" y="179387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82389" y="253365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4838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9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0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1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2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3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4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4846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7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8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9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0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1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2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4854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5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6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008517" y="4511675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4862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63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64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055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4873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4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5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6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7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8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9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0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1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2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3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4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80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9180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9180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9180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422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32375" y="22923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38725" y="3076575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38725" y="38290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4893" name="Straight Arrow Connector 80"/>
          <p:cNvCxnSpPr>
            <a:cxnSpLocks noChangeShapeType="1"/>
          </p:cNvCxnSpPr>
          <p:nvPr/>
        </p:nvCxnSpPr>
        <p:spPr bwMode="auto">
          <a:xfrm>
            <a:off x="5568950" y="2528888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94" name="Straight Arrow Connector 82"/>
          <p:cNvCxnSpPr>
            <a:cxnSpLocks noChangeShapeType="1"/>
          </p:cNvCxnSpPr>
          <p:nvPr/>
        </p:nvCxnSpPr>
        <p:spPr bwMode="auto">
          <a:xfrm>
            <a:off x="5568950" y="3257550"/>
            <a:ext cx="88265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95" name="Straight Arrow Connector 84"/>
          <p:cNvCxnSpPr>
            <a:cxnSpLocks noChangeShapeType="1"/>
          </p:cNvCxnSpPr>
          <p:nvPr/>
        </p:nvCxnSpPr>
        <p:spPr bwMode="auto">
          <a:xfrm>
            <a:off x="5568950" y="3987800"/>
            <a:ext cx="88265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451600" y="37195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600" y="298926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451600" y="22447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4899" name="Straight Arrow Connector 88"/>
          <p:cNvCxnSpPr>
            <a:cxnSpLocks noChangeShapeType="1"/>
            <a:endCxn id="88" idx="2"/>
          </p:cNvCxnSpPr>
          <p:nvPr/>
        </p:nvCxnSpPr>
        <p:spPr bwMode="auto">
          <a:xfrm flipV="1">
            <a:off x="5548313" y="2528888"/>
            <a:ext cx="903287" cy="7302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0" name="Straight Arrow Connector 89"/>
          <p:cNvCxnSpPr>
            <a:cxnSpLocks noChangeShapeType="1"/>
            <a:endCxn id="88" idx="2"/>
          </p:cNvCxnSpPr>
          <p:nvPr/>
        </p:nvCxnSpPr>
        <p:spPr bwMode="auto">
          <a:xfrm flipV="1">
            <a:off x="5548313" y="2528888"/>
            <a:ext cx="903287" cy="145891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1" name="Straight Arrow Connector 90"/>
          <p:cNvCxnSpPr>
            <a:cxnSpLocks noChangeShapeType="1"/>
            <a:endCxn id="88" idx="2"/>
          </p:cNvCxnSpPr>
          <p:nvPr/>
        </p:nvCxnSpPr>
        <p:spPr bwMode="auto">
          <a:xfrm flipV="1">
            <a:off x="5548313" y="2528888"/>
            <a:ext cx="903287" cy="22129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2" name="Straight Arrow Connector 91"/>
          <p:cNvCxnSpPr>
            <a:cxnSpLocks noChangeShapeType="1"/>
            <a:endCxn id="87" idx="2"/>
          </p:cNvCxnSpPr>
          <p:nvPr/>
        </p:nvCxnSpPr>
        <p:spPr bwMode="auto">
          <a:xfrm>
            <a:off x="5548313" y="2513013"/>
            <a:ext cx="903287" cy="7620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3" name="Straight Arrow Connector 92"/>
          <p:cNvCxnSpPr>
            <a:cxnSpLocks noChangeShapeType="1"/>
            <a:endCxn id="87" idx="2"/>
          </p:cNvCxnSpPr>
          <p:nvPr/>
        </p:nvCxnSpPr>
        <p:spPr bwMode="auto">
          <a:xfrm flipV="1">
            <a:off x="5548313" y="3275013"/>
            <a:ext cx="903287" cy="712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4" name="Straight Arrow Connector 93"/>
          <p:cNvCxnSpPr>
            <a:cxnSpLocks noChangeShapeType="1"/>
            <a:endCxn id="87" idx="2"/>
          </p:cNvCxnSpPr>
          <p:nvPr/>
        </p:nvCxnSpPr>
        <p:spPr bwMode="auto">
          <a:xfrm flipV="1">
            <a:off x="5548313" y="3275013"/>
            <a:ext cx="903287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5" name="Straight Arrow Connector 94"/>
          <p:cNvCxnSpPr>
            <a:cxnSpLocks noChangeShapeType="1"/>
            <a:endCxn id="86" idx="2"/>
          </p:cNvCxnSpPr>
          <p:nvPr/>
        </p:nvCxnSpPr>
        <p:spPr bwMode="auto">
          <a:xfrm>
            <a:off x="5548313" y="3259138"/>
            <a:ext cx="903287" cy="74453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6" name="Straight Arrow Connector 95"/>
          <p:cNvCxnSpPr>
            <a:cxnSpLocks noChangeShapeType="1"/>
            <a:endCxn id="86" idx="2"/>
          </p:cNvCxnSpPr>
          <p:nvPr/>
        </p:nvCxnSpPr>
        <p:spPr bwMode="auto">
          <a:xfrm>
            <a:off x="5548313" y="2513013"/>
            <a:ext cx="903287" cy="14906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7" name="Straight Arrow Connector 96"/>
          <p:cNvCxnSpPr>
            <a:cxnSpLocks noChangeShapeType="1"/>
            <a:endCxn id="86" idx="2"/>
          </p:cNvCxnSpPr>
          <p:nvPr/>
        </p:nvCxnSpPr>
        <p:spPr bwMode="auto">
          <a:xfrm flipV="1">
            <a:off x="5548313" y="4003675"/>
            <a:ext cx="903287" cy="738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8" name="Straight Arrow Connector 97"/>
          <p:cNvCxnSpPr>
            <a:cxnSpLocks noChangeShapeType="1"/>
          </p:cNvCxnSpPr>
          <p:nvPr/>
        </p:nvCxnSpPr>
        <p:spPr bwMode="auto">
          <a:xfrm>
            <a:off x="7067550" y="2506663"/>
            <a:ext cx="4572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9" name="Straight Arrow Connector 98"/>
          <p:cNvCxnSpPr>
            <a:cxnSpLocks noChangeShapeType="1"/>
          </p:cNvCxnSpPr>
          <p:nvPr/>
        </p:nvCxnSpPr>
        <p:spPr bwMode="auto">
          <a:xfrm>
            <a:off x="7067550" y="3275013"/>
            <a:ext cx="4572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10" name="Straight Arrow Connector 99"/>
          <p:cNvCxnSpPr>
            <a:cxnSpLocks noChangeShapeType="1"/>
          </p:cNvCxnSpPr>
          <p:nvPr/>
        </p:nvCxnSpPr>
        <p:spPr bwMode="auto">
          <a:xfrm>
            <a:off x="7067550" y="4005263"/>
            <a:ext cx="4572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911" name="Picture 103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3082925"/>
            <a:ext cx="154622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58228" y="846931"/>
            <a:ext cx="3265488" cy="556895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/>
          <a:p>
            <a:pPr eaLnBrk="0" hangingPunct="0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0" name="Straight Arrow Connector 110"/>
          <p:cNvCxnSpPr>
            <a:cxnSpLocks noChangeShapeType="1"/>
          </p:cNvCxnSpPr>
          <p:nvPr/>
        </p:nvCxnSpPr>
        <p:spPr bwMode="auto">
          <a:xfrm flipV="1">
            <a:off x="3946855" y="2615871"/>
            <a:ext cx="1029924" cy="52716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10"/>
          <p:cNvCxnSpPr>
            <a:cxnSpLocks noChangeShapeType="1"/>
          </p:cNvCxnSpPr>
          <p:nvPr/>
        </p:nvCxnSpPr>
        <p:spPr bwMode="auto">
          <a:xfrm flipV="1">
            <a:off x="3995738" y="3440788"/>
            <a:ext cx="1029924" cy="52716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10"/>
          <p:cNvCxnSpPr>
            <a:cxnSpLocks noChangeShapeType="1"/>
          </p:cNvCxnSpPr>
          <p:nvPr/>
        </p:nvCxnSpPr>
        <p:spPr bwMode="auto">
          <a:xfrm>
            <a:off x="3975100" y="3334505"/>
            <a:ext cx="1009287" cy="526374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10"/>
          <p:cNvCxnSpPr>
            <a:cxnSpLocks noChangeShapeType="1"/>
          </p:cNvCxnSpPr>
          <p:nvPr/>
        </p:nvCxnSpPr>
        <p:spPr bwMode="auto">
          <a:xfrm>
            <a:off x="3933212" y="2615871"/>
            <a:ext cx="1009287" cy="526374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423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2"/>
    </mc:Choice>
    <mc:Fallback>
      <p:transition spd="slow" advTm="1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8" grpId="0" animBg="1"/>
      <p:bldP spid="10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>
            <a:normAutofit fontScale="90000"/>
          </a:bodyPr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4823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24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582389" y="3265488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82389" y="4005263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82389" y="47466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42461" y="55308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cxnSp>
        <p:nvCxnSpPr>
          <p:cNvPr id="34829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0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82389" y="105410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82389" y="179387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82389" y="253365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4838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39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0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1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2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3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4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4846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7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8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49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0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1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2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4854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5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56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008517" y="4511675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4862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63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64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055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4873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4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5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6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7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8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79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0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1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2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3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84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80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9180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9180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9180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422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32375" y="22923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38725" y="3076575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38725" y="38290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4893" name="Straight Arrow Connector 80"/>
          <p:cNvCxnSpPr>
            <a:cxnSpLocks noChangeShapeType="1"/>
          </p:cNvCxnSpPr>
          <p:nvPr/>
        </p:nvCxnSpPr>
        <p:spPr bwMode="auto">
          <a:xfrm>
            <a:off x="5568950" y="2528888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94" name="Straight Arrow Connector 82"/>
          <p:cNvCxnSpPr>
            <a:cxnSpLocks noChangeShapeType="1"/>
          </p:cNvCxnSpPr>
          <p:nvPr/>
        </p:nvCxnSpPr>
        <p:spPr bwMode="auto">
          <a:xfrm>
            <a:off x="5568950" y="3257550"/>
            <a:ext cx="88265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95" name="Straight Arrow Connector 84"/>
          <p:cNvCxnSpPr>
            <a:cxnSpLocks noChangeShapeType="1"/>
          </p:cNvCxnSpPr>
          <p:nvPr/>
        </p:nvCxnSpPr>
        <p:spPr bwMode="auto">
          <a:xfrm>
            <a:off x="5568950" y="3987800"/>
            <a:ext cx="88265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451600" y="37195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600" y="298926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451600" y="22447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4899" name="Straight Arrow Connector 88"/>
          <p:cNvCxnSpPr>
            <a:cxnSpLocks noChangeShapeType="1"/>
            <a:endCxn id="88" idx="2"/>
          </p:cNvCxnSpPr>
          <p:nvPr/>
        </p:nvCxnSpPr>
        <p:spPr bwMode="auto">
          <a:xfrm flipV="1">
            <a:off x="5548313" y="2528888"/>
            <a:ext cx="903287" cy="7302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0" name="Straight Arrow Connector 89"/>
          <p:cNvCxnSpPr>
            <a:cxnSpLocks noChangeShapeType="1"/>
            <a:endCxn id="88" idx="2"/>
          </p:cNvCxnSpPr>
          <p:nvPr/>
        </p:nvCxnSpPr>
        <p:spPr bwMode="auto">
          <a:xfrm flipV="1">
            <a:off x="5548313" y="2528888"/>
            <a:ext cx="903287" cy="145891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1" name="Straight Arrow Connector 90"/>
          <p:cNvCxnSpPr>
            <a:cxnSpLocks noChangeShapeType="1"/>
            <a:endCxn id="88" idx="2"/>
          </p:cNvCxnSpPr>
          <p:nvPr/>
        </p:nvCxnSpPr>
        <p:spPr bwMode="auto">
          <a:xfrm flipV="1">
            <a:off x="5548313" y="2528888"/>
            <a:ext cx="903287" cy="22129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2" name="Straight Arrow Connector 91"/>
          <p:cNvCxnSpPr>
            <a:cxnSpLocks noChangeShapeType="1"/>
            <a:endCxn id="87" idx="2"/>
          </p:cNvCxnSpPr>
          <p:nvPr/>
        </p:nvCxnSpPr>
        <p:spPr bwMode="auto">
          <a:xfrm>
            <a:off x="5548313" y="2513013"/>
            <a:ext cx="903287" cy="7620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3" name="Straight Arrow Connector 92"/>
          <p:cNvCxnSpPr>
            <a:cxnSpLocks noChangeShapeType="1"/>
            <a:endCxn id="87" idx="2"/>
          </p:cNvCxnSpPr>
          <p:nvPr/>
        </p:nvCxnSpPr>
        <p:spPr bwMode="auto">
          <a:xfrm flipV="1">
            <a:off x="5548313" y="3275013"/>
            <a:ext cx="903287" cy="712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4" name="Straight Arrow Connector 93"/>
          <p:cNvCxnSpPr>
            <a:cxnSpLocks noChangeShapeType="1"/>
            <a:endCxn id="87" idx="2"/>
          </p:cNvCxnSpPr>
          <p:nvPr/>
        </p:nvCxnSpPr>
        <p:spPr bwMode="auto">
          <a:xfrm flipV="1">
            <a:off x="5548313" y="3275013"/>
            <a:ext cx="903287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5" name="Straight Arrow Connector 94"/>
          <p:cNvCxnSpPr>
            <a:cxnSpLocks noChangeShapeType="1"/>
            <a:endCxn id="86" idx="2"/>
          </p:cNvCxnSpPr>
          <p:nvPr/>
        </p:nvCxnSpPr>
        <p:spPr bwMode="auto">
          <a:xfrm>
            <a:off x="5548313" y="3259138"/>
            <a:ext cx="903287" cy="74453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6" name="Straight Arrow Connector 95"/>
          <p:cNvCxnSpPr>
            <a:cxnSpLocks noChangeShapeType="1"/>
            <a:endCxn id="86" idx="2"/>
          </p:cNvCxnSpPr>
          <p:nvPr/>
        </p:nvCxnSpPr>
        <p:spPr bwMode="auto">
          <a:xfrm>
            <a:off x="5548313" y="2513013"/>
            <a:ext cx="903287" cy="14906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7" name="Straight Arrow Connector 96"/>
          <p:cNvCxnSpPr>
            <a:cxnSpLocks noChangeShapeType="1"/>
            <a:endCxn id="86" idx="2"/>
          </p:cNvCxnSpPr>
          <p:nvPr/>
        </p:nvCxnSpPr>
        <p:spPr bwMode="auto">
          <a:xfrm flipV="1">
            <a:off x="5548313" y="4003675"/>
            <a:ext cx="903287" cy="738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08" name="Straight Arrow Connector 97"/>
          <p:cNvCxnSpPr>
            <a:cxnSpLocks noChangeShapeType="1"/>
          </p:cNvCxnSpPr>
          <p:nvPr/>
        </p:nvCxnSpPr>
        <p:spPr bwMode="auto">
          <a:xfrm>
            <a:off x="7067550" y="2506663"/>
            <a:ext cx="45720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9" name="Straight Arrow Connector 98"/>
          <p:cNvCxnSpPr>
            <a:cxnSpLocks noChangeShapeType="1"/>
          </p:cNvCxnSpPr>
          <p:nvPr/>
        </p:nvCxnSpPr>
        <p:spPr bwMode="auto">
          <a:xfrm>
            <a:off x="7067550" y="3275013"/>
            <a:ext cx="45720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10" name="Straight Arrow Connector 99"/>
          <p:cNvCxnSpPr>
            <a:cxnSpLocks noChangeShapeType="1"/>
          </p:cNvCxnSpPr>
          <p:nvPr/>
        </p:nvCxnSpPr>
        <p:spPr bwMode="auto">
          <a:xfrm>
            <a:off x="7067550" y="4005263"/>
            <a:ext cx="45720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4911" name="Picture 103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3082925"/>
            <a:ext cx="154622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58228" y="846931"/>
            <a:ext cx="3265488" cy="556895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/>
          <a:p>
            <a:pPr eaLnBrk="0" hangingPunct="0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5715000" y="1892300"/>
            <a:ext cx="1423987" cy="2990850"/>
            <a:chOff x="1380755" y="894270"/>
            <a:chExt cx="5307150" cy="457201"/>
          </a:xfrm>
        </p:grpSpPr>
        <p:cxnSp>
          <p:nvCxnSpPr>
            <p:cNvPr id="34914" name="Straight Connector 116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15" name="Straight Connector 117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0" name="Straight Arrow Connector 110"/>
          <p:cNvCxnSpPr>
            <a:cxnSpLocks noChangeShapeType="1"/>
          </p:cNvCxnSpPr>
          <p:nvPr/>
        </p:nvCxnSpPr>
        <p:spPr bwMode="auto">
          <a:xfrm>
            <a:off x="3975100" y="3334505"/>
            <a:ext cx="1009287" cy="526374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10"/>
          <p:cNvCxnSpPr>
            <a:cxnSpLocks noChangeShapeType="1"/>
          </p:cNvCxnSpPr>
          <p:nvPr/>
        </p:nvCxnSpPr>
        <p:spPr bwMode="auto">
          <a:xfrm>
            <a:off x="3975100" y="2556551"/>
            <a:ext cx="1009287" cy="526374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10"/>
          <p:cNvCxnSpPr>
            <a:cxnSpLocks noChangeShapeType="1"/>
          </p:cNvCxnSpPr>
          <p:nvPr/>
        </p:nvCxnSpPr>
        <p:spPr bwMode="auto">
          <a:xfrm flipV="1">
            <a:off x="3975100" y="3455076"/>
            <a:ext cx="1029924" cy="52716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10"/>
          <p:cNvCxnSpPr>
            <a:cxnSpLocks noChangeShapeType="1"/>
          </p:cNvCxnSpPr>
          <p:nvPr/>
        </p:nvCxnSpPr>
        <p:spPr bwMode="auto">
          <a:xfrm flipV="1">
            <a:off x="3954463" y="2603786"/>
            <a:ext cx="1029924" cy="52716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061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3"/>
    </mc:Choice>
    <mc:Fallback>
      <p:transition spd="slow" advTm="2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8" grpId="0" animBg="1"/>
      <p:bldP spid="10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885825" y="404812"/>
            <a:ext cx="7488238" cy="357188"/>
          </a:xfrm>
        </p:spPr>
        <p:txBody>
          <a:bodyPr>
            <a:noAutofit/>
          </a:bodyPr>
          <a:lstStyle/>
          <a:p>
            <a:r>
              <a:rPr lang="en-US" sz="3200" dirty="0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5847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48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582389" y="3259138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82389" y="4005263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82389" y="47466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42461" y="55308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cxnSp>
        <p:nvCxnSpPr>
          <p:cNvPr id="35853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54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82389" y="104775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82389" y="17875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82389" y="252730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5862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3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4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5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6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7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8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5870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1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2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3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4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5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6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5878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9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80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008517" y="4511675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5886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87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88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055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5897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98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99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0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1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2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3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4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5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6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7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8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80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9180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9180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9180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422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32375" y="22923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38725" y="3076575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38725" y="38290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5917" name="Straight Arrow Connector 100"/>
          <p:cNvCxnSpPr>
            <a:cxnSpLocks noChangeShapeType="1"/>
          </p:cNvCxnSpPr>
          <p:nvPr/>
        </p:nvCxnSpPr>
        <p:spPr bwMode="auto">
          <a:xfrm>
            <a:off x="5570538" y="25066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18" name="Straight Arrow Connector 101"/>
          <p:cNvCxnSpPr>
            <a:cxnSpLocks noChangeShapeType="1"/>
          </p:cNvCxnSpPr>
          <p:nvPr/>
        </p:nvCxnSpPr>
        <p:spPr bwMode="auto">
          <a:xfrm>
            <a:off x="5570538" y="327501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19" name="Straight Arrow Connector 102"/>
          <p:cNvCxnSpPr>
            <a:cxnSpLocks noChangeShapeType="1"/>
          </p:cNvCxnSpPr>
          <p:nvPr/>
        </p:nvCxnSpPr>
        <p:spPr bwMode="auto">
          <a:xfrm>
            <a:off x="5570538" y="40052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920" name="Picture 10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2430463"/>
            <a:ext cx="1416050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921" name="TextBox 107"/>
          <p:cNvSpPr txBox="1">
            <a:spLocks noChangeArrowheads="1"/>
          </p:cNvSpPr>
          <p:nvPr/>
        </p:nvSpPr>
        <p:spPr bwMode="auto">
          <a:xfrm>
            <a:off x="6202363" y="4427538"/>
            <a:ext cx="29416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New representation </a:t>
            </a:r>
          </a:p>
          <a:p>
            <a:pPr eaLnBrk="1" hangingPunct="1"/>
            <a:r>
              <a:rPr lang="en-US" sz="2400">
                <a:solidFill>
                  <a:schemeClr val="bg1"/>
                </a:solidFill>
              </a:rPr>
              <a:t>for input. </a:t>
            </a:r>
          </a:p>
        </p:txBody>
      </p:sp>
      <p:sp>
        <p:nvSpPr>
          <p:cNvPr id="35922" name="TextBox 116"/>
          <p:cNvSpPr txBox="1">
            <a:spLocks noChangeArrowheads="1"/>
          </p:cNvSpPr>
          <p:nvPr/>
        </p:nvSpPr>
        <p:spPr bwMode="auto">
          <a:xfrm>
            <a:off x="446088" y="6194425"/>
            <a:ext cx="869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 sz="2400">
                <a:solidFill>
                  <a:schemeClr val="bg1"/>
                </a:solidFill>
              </a:rPr>
              <a:t>Use [c</a:t>
            </a:r>
            <a:r>
              <a:rPr lang="en-US" sz="2400" baseline="-25000">
                <a:solidFill>
                  <a:schemeClr val="bg1"/>
                </a:solidFill>
              </a:rPr>
              <a:t>1</a:t>
            </a:r>
            <a:r>
              <a:rPr lang="en-US" sz="2400">
                <a:solidFill>
                  <a:schemeClr val="bg1"/>
                </a:solidFill>
              </a:rPr>
              <a:t>, c</a:t>
            </a:r>
            <a:r>
              <a:rPr lang="en-US" sz="2400" baseline="-25000">
                <a:solidFill>
                  <a:schemeClr val="bg1"/>
                </a:solidFill>
              </a:rPr>
              <a:t>3</a:t>
            </a:r>
            <a:r>
              <a:rPr lang="en-US" sz="2400">
                <a:solidFill>
                  <a:schemeClr val="bg1"/>
                </a:solidFill>
              </a:rPr>
              <a:t>, c</a:t>
            </a:r>
            <a:r>
              <a:rPr lang="en-US" sz="2400" baseline="-25000">
                <a:solidFill>
                  <a:schemeClr val="bg1"/>
                </a:solidFill>
              </a:rPr>
              <a:t>3</a:t>
            </a:r>
            <a:r>
              <a:rPr lang="en-US" sz="2400">
                <a:solidFill>
                  <a:schemeClr val="bg1"/>
                </a:solidFill>
              </a:rPr>
              <a:t>] as representation to feed to learning algorithm.</a:t>
            </a:r>
          </a:p>
        </p:txBody>
      </p:sp>
      <p:cxnSp>
        <p:nvCxnSpPr>
          <p:cNvPr id="83" name="Straight Arrow Connector 110"/>
          <p:cNvCxnSpPr>
            <a:cxnSpLocks noChangeShapeType="1"/>
            <a:endCxn id="71" idx="1"/>
          </p:cNvCxnSpPr>
          <p:nvPr/>
        </p:nvCxnSpPr>
        <p:spPr bwMode="auto">
          <a:xfrm>
            <a:off x="3995737" y="2525713"/>
            <a:ext cx="1009287" cy="526374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110"/>
          <p:cNvCxnSpPr>
            <a:cxnSpLocks noChangeShapeType="1"/>
          </p:cNvCxnSpPr>
          <p:nvPr/>
        </p:nvCxnSpPr>
        <p:spPr bwMode="auto">
          <a:xfrm>
            <a:off x="3975100" y="3334505"/>
            <a:ext cx="1009287" cy="526374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110"/>
          <p:cNvCxnSpPr>
            <a:cxnSpLocks noChangeShapeType="1"/>
            <a:stCxn id="53" idx="6"/>
            <a:endCxn id="71" idx="3"/>
          </p:cNvCxnSpPr>
          <p:nvPr/>
        </p:nvCxnSpPr>
        <p:spPr bwMode="auto">
          <a:xfrm flipV="1">
            <a:off x="3975100" y="3455076"/>
            <a:ext cx="1029924" cy="52716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110"/>
          <p:cNvCxnSpPr>
            <a:cxnSpLocks noChangeShapeType="1"/>
          </p:cNvCxnSpPr>
          <p:nvPr/>
        </p:nvCxnSpPr>
        <p:spPr bwMode="auto">
          <a:xfrm flipV="1">
            <a:off x="3946855" y="2615871"/>
            <a:ext cx="1029924" cy="52716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"/>
    </mc:Choice>
    <mc:Fallback>
      <p:transition spd="slow" advTm="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NIST Handwritten Digits Classification using a Convolutiona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84664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Neural Network </a:t>
            </a:r>
            <a:br>
              <a:rPr lang="en-US" dirty="0" smtClean="0"/>
            </a:br>
            <a:r>
              <a:rPr lang="en-US" dirty="0" smtClean="0"/>
              <a:t>(Yann LeCunn,1998)</a:t>
            </a:r>
            <a:endParaRPr lang="en-IN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3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09"/>
    </mc:Choice>
    <mc:Fallback>
      <p:transition spd="slow" advTm="84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885825" y="404812"/>
            <a:ext cx="7488238" cy="357188"/>
          </a:xfrm>
        </p:spPr>
        <p:txBody>
          <a:bodyPr>
            <a:noAutofit/>
          </a:bodyPr>
          <a:lstStyle/>
          <a:p>
            <a:r>
              <a:rPr lang="en-US" sz="3200" dirty="0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5847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48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582389" y="3259138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82389" y="4005263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82389" y="47466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42461" y="55308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cxnSp>
        <p:nvCxnSpPr>
          <p:cNvPr id="35853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54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82389" y="104775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82389" y="1787525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82389" y="2527300"/>
            <a:ext cx="3417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x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5862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3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4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5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6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7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68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5870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1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2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3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4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5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6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cxnSp>
        <p:nvCxnSpPr>
          <p:cNvPr id="35878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79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80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008517" y="4511675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a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5886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87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88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055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b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5897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98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99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0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1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2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3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4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5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6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7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08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80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9180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9180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9180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42230" y="4527550"/>
            <a:ext cx="39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+1</a:t>
            </a:r>
            <a:endParaRPr lang="en-US" sz="1600" baseline="-2500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32375" y="22923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38725" y="3076575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38725" y="38290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latin typeface="Calibri"/>
                <a:cs typeface="+mn-cs"/>
              </a:rPr>
              <a:t>c</a:t>
            </a:r>
            <a:r>
              <a:rPr lang="en-US" sz="1600" kern="0" baseline="-25000" dirty="0">
                <a:latin typeface="Calibri"/>
                <a:cs typeface="+mn-cs"/>
              </a:rPr>
              <a:t>3</a:t>
            </a:r>
          </a:p>
        </p:txBody>
      </p:sp>
      <p:cxnSp>
        <p:nvCxnSpPr>
          <p:cNvPr id="35917" name="Straight Arrow Connector 100"/>
          <p:cNvCxnSpPr>
            <a:cxnSpLocks noChangeShapeType="1"/>
          </p:cNvCxnSpPr>
          <p:nvPr/>
        </p:nvCxnSpPr>
        <p:spPr bwMode="auto">
          <a:xfrm>
            <a:off x="5570538" y="2506663"/>
            <a:ext cx="884237" cy="1587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18" name="Straight Arrow Connector 101"/>
          <p:cNvCxnSpPr>
            <a:cxnSpLocks noChangeShapeType="1"/>
            <a:stCxn id="71" idx="6"/>
          </p:cNvCxnSpPr>
          <p:nvPr/>
        </p:nvCxnSpPr>
        <p:spPr bwMode="auto">
          <a:xfrm>
            <a:off x="5511800" y="3253582"/>
            <a:ext cx="942975" cy="23018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19" name="Straight Arrow Connector 102"/>
          <p:cNvCxnSpPr>
            <a:cxnSpLocks noChangeShapeType="1"/>
          </p:cNvCxnSpPr>
          <p:nvPr/>
        </p:nvCxnSpPr>
        <p:spPr bwMode="auto">
          <a:xfrm>
            <a:off x="5570538" y="4005263"/>
            <a:ext cx="884237" cy="1587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922" name="TextBox 116"/>
          <p:cNvSpPr txBox="1">
            <a:spLocks noChangeArrowheads="1"/>
          </p:cNvSpPr>
          <p:nvPr/>
        </p:nvSpPr>
        <p:spPr bwMode="auto">
          <a:xfrm>
            <a:off x="446088" y="6194425"/>
            <a:ext cx="869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 sz="2400" dirty="0">
                <a:solidFill>
                  <a:schemeClr val="bg1"/>
                </a:solidFill>
              </a:rPr>
              <a:t>Use [c</a:t>
            </a:r>
            <a:r>
              <a:rPr lang="en-US" sz="2400" baseline="-250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, c</a:t>
            </a:r>
            <a:r>
              <a:rPr lang="en-US" sz="2400" baseline="-250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, c</a:t>
            </a:r>
            <a:r>
              <a:rPr lang="en-US" sz="2400" baseline="-250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] as representation to feed to learning algorithm.</a:t>
            </a:r>
          </a:p>
        </p:txBody>
      </p:sp>
      <p:cxnSp>
        <p:nvCxnSpPr>
          <p:cNvPr id="83" name="Straight Arrow Connector 110"/>
          <p:cNvCxnSpPr>
            <a:cxnSpLocks noChangeShapeType="1"/>
            <a:endCxn id="71" idx="1"/>
          </p:cNvCxnSpPr>
          <p:nvPr/>
        </p:nvCxnSpPr>
        <p:spPr bwMode="auto">
          <a:xfrm>
            <a:off x="3995737" y="2525713"/>
            <a:ext cx="1009287" cy="526374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110"/>
          <p:cNvCxnSpPr>
            <a:cxnSpLocks noChangeShapeType="1"/>
          </p:cNvCxnSpPr>
          <p:nvPr/>
        </p:nvCxnSpPr>
        <p:spPr bwMode="auto">
          <a:xfrm>
            <a:off x="3975100" y="3334505"/>
            <a:ext cx="1009287" cy="526374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110"/>
          <p:cNvCxnSpPr>
            <a:cxnSpLocks noChangeShapeType="1"/>
            <a:stCxn id="53" idx="6"/>
            <a:endCxn id="71" idx="3"/>
          </p:cNvCxnSpPr>
          <p:nvPr/>
        </p:nvCxnSpPr>
        <p:spPr bwMode="auto">
          <a:xfrm flipV="1">
            <a:off x="3975100" y="3455076"/>
            <a:ext cx="1029924" cy="52716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110"/>
          <p:cNvCxnSpPr>
            <a:cxnSpLocks noChangeShapeType="1"/>
          </p:cNvCxnSpPr>
          <p:nvPr/>
        </p:nvCxnSpPr>
        <p:spPr bwMode="auto">
          <a:xfrm flipV="1">
            <a:off x="3946855" y="2615871"/>
            <a:ext cx="1029924" cy="52716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456093" y="3728244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456093" y="2999581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6456093" y="2253456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sz="1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559757" y="2323306"/>
            <a:ext cx="3609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latin typeface="Calibri"/>
                <a:cs typeface="+mn-cs"/>
              </a:rPr>
              <a:t>d</a:t>
            </a:r>
            <a:r>
              <a:rPr lang="en-US" sz="1600" kern="0" baseline="-25000" dirty="0" smtClean="0">
                <a:latin typeface="Calibri"/>
                <a:cs typeface="+mn-cs"/>
              </a:rPr>
              <a:t>1</a:t>
            </a:r>
            <a:endParaRPr lang="en-US" sz="1600" kern="0" baseline="-25000" dirty="0">
              <a:latin typeface="Calibri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566107" y="3107531"/>
            <a:ext cx="3609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latin typeface="Calibri"/>
                <a:cs typeface="+mn-cs"/>
              </a:rPr>
              <a:t>d</a:t>
            </a:r>
            <a:r>
              <a:rPr lang="en-US" sz="1600" kern="0" baseline="-25000" dirty="0" smtClean="0">
                <a:latin typeface="Calibri"/>
                <a:cs typeface="+mn-cs"/>
              </a:rPr>
              <a:t>2</a:t>
            </a:r>
            <a:endParaRPr lang="en-US" sz="1600" kern="0" baseline="-25000" dirty="0">
              <a:latin typeface="Calibri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566107" y="3860006"/>
            <a:ext cx="3609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latin typeface="Calibri"/>
                <a:cs typeface="+mn-cs"/>
              </a:rPr>
              <a:t>d</a:t>
            </a:r>
            <a:r>
              <a:rPr lang="en-US" sz="1600" kern="0" baseline="-25000" dirty="0" smtClean="0">
                <a:latin typeface="Calibri"/>
                <a:cs typeface="+mn-cs"/>
              </a:rPr>
              <a:t>3</a:t>
            </a:r>
            <a:endParaRPr lang="en-US" sz="1600" kern="0" baseline="-25000" dirty="0">
              <a:latin typeface="Calibri"/>
              <a:cs typeface="+mn-cs"/>
            </a:endParaRPr>
          </a:p>
        </p:txBody>
      </p:sp>
      <p:cxnSp>
        <p:nvCxnSpPr>
          <p:cNvPr id="96" name="Straight Arrow Connector 110"/>
          <p:cNvCxnSpPr>
            <a:cxnSpLocks noChangeShapeType="1"/>
          </p:cNvCxnSpPr>
          <p:nvPr/>
        </p:nvCxnSpPr>
        <p:spPr bwMode="auto">
          <a:xfrm flipV="1">
            <a:off x="5494728" y="2659767"/>
            <a:ext cx="1029924" cy="527168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110"/>
          <p:cNvCxnSpPr>
            <a:cxnSpLocks noChangeShapeType="1"/>
          </p:cNvCxnSpPr>
          <p:nvPr/>
        </p:nvCxnSpPr>
        <p:spPr bwMode="auto">
          <a:xfrm flipV="1">
            <a:off x="5550324" y="3478095"/>
            <a:ext cx="1029924" cy="527168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110"/>
          <p:cNvCxnSpPr>
            <a:cxnSpLocks noChangeShapeType="1"/>
          </p:cNvCxnSpPr>
          <p:nvPr/>
        </p:nvCxnSpPr>
        <p:spPr bwMode="auto">
          <a:xfrm>
            <a:off x="5446806" y="2635250"/>
            <a:ext cx="1009287" cy="526374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110"/>
          <p:cNvCxnSpPr>
            <a:cxnSpLocks noChangeShapeType="1"/>
          </p:cNvCxnSpPr>
          <p:nvPr/>
        </p:nvCxnSpPr>
        <p:spPr bwMode="auto">
          <a:xfrm>
            <a:off x="5478643" y="3471745"/>
            <a:ext cx="1009287" cy="526374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100"/>
          <p:cNvCxnSpPr>
            <a:cxnSpLocks noChangeShapeType="1"/>
          </p:cNvCxnSpPr>
          <p:nvPr/>
        </p:nvCxnSpPr>
        <p:spPr bwMode="auto">
          <a:xfrm>
            <a:off x="7055614" y="2538412"/>
            <a:ext cx="564386" cy="1587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0"/>
          <p:cNvCxnSpPr>
            <a:cxnSpLocks noChangeShapeType="1"/>
          </p:cNvCxnSpPr>
          <p:nvPr/>
        </p:nvCxnSpPr>
        <p:spPr bwMode="auto">
          <a:xfrm>
            <a:off x="7055614" y="3284537"/>
            <a:ext cx="564386" cy="1587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0"/>
          <p:cNvCxnSpPr>
            <a:cxnSpLocks noChangeShapeType="1"/>
          </p:cNvCxnSpPr>
          <p:nvPr/>
        </p:nvCxnSpPr>
        <p:spPr bwMode="auto">
          <a:xfrm>
            <a:off x="7049818" y="3984789"/>
            <a:ext cx="564386" cy="1587"/>
          </a:xfrm>
          <a:prstGeom prst="straightConnector1">
            <a:avLst/>
          </a:prstGeom>
          <a:ln>
            <a:solidFill>
              <a:srgbClr val="00B050"/>
            </a:solidFill>
            <a:headEnd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ight Brace 3"/>
          <p:cNvSpPr/>
          <p:nvPr/>
        </p:nvSpPr>
        <p:spPr>
          <a:xfrm rot="5400000">
            <a:off x="5714999" y="4986338"/>
            <a:ext cx="739775" cy="10132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11800" y="6010275"/>
            <a:ext cx="2705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Supervised Learning</a:t>
            </a:r>
          </a:p>
          <a:p>
            <a:r>
              <a:rPr lang="en-US" sz="2400" dirty="0" smtClean="0"/>
              <a:t>- LMS, SVM </a:t>
            </a:r>
            <a:r>
              <a:rPr lang="en-US" sz="2400" dirty="0" err="1" smtClean="0"/>
              <a:t>etc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6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48"/>
    </mc:Choice>
    <mc:Fallback>
      <p:transition spd="slow" advTm="3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8991600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3"/>
    </mc:Choice>
    <mc:Fallback>
      <p:transition spd="slow" advTm="3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f2bu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 descr="f4hol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295400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 descr="f6brok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67150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 descr="overlap123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886200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Rectangle 5"/>
          <p:cNvSpPr>
            <a:spLocks noChangeArrowheads="1"/>
          </p:cNvSpPr>
          <p:nvPr/>
        </p:nvSpPr>
        <p:spPr bwMode="auto">
          <a:xfrm>
            <a:off x="2514600" y="6396038"/>
            <a:ext cx="3563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i="1"/>
              <a:t>yann.lecun.com/exdb/</a:t>
            </a:r>
            <a:r>
              <a:rPr lang="en-US" altLang="en-US" b="1" i="1"/>
              <a:t>lenet</a:t>
            </a:r>
            <a:r>
              <a:rPr lang="en-US" altLang="en-US" i="1"/>
              <a:t>/</a:t>
            </a:r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176"/>
      </p:ext>
    </p:extLst>
  </p:cSld>
  <p:clrMapOvr>
    <a:masterClrMapping/>
  </p:clrMapOvr>
  <p:transition advTm="24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8800"/>
            <a:ext cx="4278716" cy="473363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Belief Networks</a:t>
            </a:r>
            <a:br>
              <a:rPr lang="en-US" dirty="0" smtClean="0"/>
            </a:br>
            <a:r>
              <a:rPr lang="en-US" dirty="0" smtClean="0"/>
              <a:t>(Hinton, </a:t>
            </a:r>
            <a:r>
              <a:rPr lang="en-IN" dirty="0" err="1" smtClean="0"/>
              <a:t>Osindero</a:t>
            </a:r>
            <a:r>
              <a:rPr lang="en-IN" dirty="0" smtClean="0"/>
              <a:t>, </a:t>
            </a:r>
            <a:r>
              <a:rPr lang="en-IN" dirty="0" err="1" smtClean="0"/>
              <a:t>Teh</a:t>
            </a:r>
            <a:r>
              <a:rPr lang="en-IN" dirty="0" smtClean="0"/>
              <a:t>, 2006)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2133600"/>
            <a:ext cx="400847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Generalization of a</a:t>
            </a:r>
          </a:p>
          <a:p>
            <a:r>
              <a:rPr lang="en-US" sz="2400" dirty="0" smtClean="0"/>
              <a:t>Restricted Boltzmann Machine</a:t>
            </a:r>
          </a:p>
          <a:p>
            <a:r>
              <a:rPr lang="en-US" sz="2400" dirty="0" smtClean="0"/>
              <a:t>to multiple hidden layers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Rebranding MLPs as</a:t>
            </a:r>
          </a:p>
          <a:p>
            <a:endParaRPr lang="en-US" sz="2400" dirty="0"/>
          </a:p>
          <a:p>
            <a:r>
              <a:rPr lang="en-US" sz="2400" dirty="0" smtClean="0"/>
              <a:t>DEEP Neural Networks</a:t>
            </a:r>
            <a:endParaRPr lang="en-IN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93"/>
    </mc:Choice>
    <mc:Fallback>
      <p:transition spd="slow" advTm="11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406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Large Scale Visual Recognition Challenge (2010)</a:t>
            </a:r>
            <a:br>
              <a:rPr lang="en-US" dirty="0" smtClean="0"/>
            </a:br>
            <a:r>
              <a:rPr lang="en-US" dirty="0" err="1" smtClean="0"/>
              <a:t>Fei-Fei’s</a:t>
            </a:r>
            <a:r>
              <a:rPr lang="en-US" dirty="0" smtClean="0"/>
              <a:t> Li’s group at  Stanford</a:t>
            </a:r>
            <a:endParaRPr lang="en-IN" dirty="0"/>
          </a:p>
        </p:txBody>
      </p:sp>
      <p:sp>
        <p:nvSpPr>
          <p:cNvPr id="3" name="AutoShape 2" descr="Review of Deep Learning Algorithms for Image Classific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3276600"/>
            <a:ext cx="7977188" cy="31908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1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99"/>
    </mc:Choice>
    <mc:Fallback>
      <p:transition spd="slow" advTm="18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ALEX Net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IN" dirty="0" err="1" smtClean="0"/>
              <a:t>Krizhevsky</a:t>
            </a:r>
            <a:r>
              <a:rPr lang="en-IN" dirty="0" smtClean="0"/>
              <a:t>, </a:t>
            </a:r>
            <a:r>
              <a:rPr lang="en-IN" dirty="0" err="1" smtClean="0"/>
              <a:t>Sutskever</a:t>
            </a:r>
            <a:r>
              <a:rPr lang="en-IN" dirty="0" smtClean="0"/>
              <a:t>, Hinton 2012)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62200"/>
            <a:ext cx="8153400" cy="28133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410200"/>
            <a:ext cx="7855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Best error performance in the first two years was around 25%</a:t>
            </a:r>
          </a:p>
          <a:p>
            <a:r>
              <a:rPr lang="en-US" sz="2400" dirty="0" err="1" smtClean="0"/>
              <a:t>Alexnet</a:t>
            </a:r>
            <a:r>
              <a:rPr lang="en-US" sz="2400" dirty="0" smtClean="0"/>
              <a:t> achieved 16% error</a:t>
            </a:r>
            <a:endParaRPr lang="en-IN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52"/>
    </mc:Choice>
    <mc:Fallback>
      <p:transition spd="slow" advTm="43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696200" cy="643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7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3"/>
    </mc:Choice>
    <mc:Fallback>
      <p:transition spd="slow" advTm="16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a&#10;\]&#10;}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definecolor{orange}{rgb}{1,0.6,0.1}&#10;&#10;{\color{white}&#10;\begin{equation*}&#10;\left[&#10;\begin{tabular}{c}$b_1$ \\ $b_2$\\ $b_3$ \end{tabular}&#10;\right]&#10;\end{equation*}&#10;}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b&#10;\]&#10;}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0.3|0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b&#10;\]&#10;}&#10;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definecolor{orange}{rgb}{1,0.6,0.1}&#10;&#10;{\color{white}&#10;\begin{equation*}&#10;\left[&#10;\begin{tabular}{c}$c_1$ \\ $c_2$\\ $c_3$ \end{tabular}&#10;\right]&#10;\end{equation*}&#10;}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x&#10;\]&#10;}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\min_\theta \left\Vert h_\theta(x) - x \right\Vert^2 + \lambda \sum_{i} |a_i| &#10;\]&#10;}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a&#10;\]&#10;}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855</Words>
  <Application>Microsoft Office PowerPoint</Application>
  <PresentationFormat>On-screen Show (4:3)</PresentationFormat>
  <Paragraphs>324</Paragraphs>
  <Slides>41</Slides>
  <Notes>11</Notes>
  <HiddenSlides>0</HiddenSlides>
  <MMClips>41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Helvetica</vt:lpstr>
      <vt:lpstr>Times New Roman</vt:lpstr>
      <vt:lpstr>Office Theme</vt:lpstr>
      <vt:lpstr>Acrobat Document</vt:lpstr>
      <vt:lpstr>Introduction to  Deep Neural Networks</vt:lpstr>
      <vt:lpstr>What are Deep Neural Networks?</vt:lpstr>
      <vt:lpstr>A brief history…</vt:lpstr>
      <vt:lpstr>Convolutional Neural Network  (Yann LeCunn,1998)</vt:lpstr>
      <vt:lpstr>PowerPoint Presentation</vt:lpstr>
      <vt:lpstr>Deep Belief Networks (Hinton, Osindero, Teh, 2006)</vt:lpstr>
      <vt:lpstr>Large Scale Visual Recognition Challenge (2010) Fei-Fei’s Li’s group at  Stanford</vt:lpstr>
      <vt:lpstr>ALEX Net (Krizhevsky, Sutskever, Hinton 2012)</vt:lpstr>
      <vt:lpstr>PowerPoint Presentation</vt:lpstr>
      <vt:lpstr>PowerPoint Presentation</vt:lpstr>
      <vt:lpstr>AI and Deep Learning Revolution</vt:lpstr>
      <vt:lpstr>A Historical Irony</vt:lpstr>
      <vt:lpstr>A Historical Irony</vt:lpstr>
      <vt:lpstr>A Historical Irony</vt:lpstr>
      <vt:lpstr>Why deep neural networks</vt:lpstr>
      <vt:lpstr>Reason #1</vt:lpstr>
      <vt:lpstr>Example: parity problem</vt:lpstr>
      <vt:lpstr>Shallow and Deep Networks for the  Parity Problem</vt:lpstr>
      <vt:lpstr>Reason #2</vt:lpstr>
      <vt:lpstr>PowerPoint Presentation</vt:lpstr>
      <vt:lpstr>Hierarchical organization in the      visual system</vt:lpstr>
      <vt:lpstr>PowerPoint Presentation</vt:lpstr>
      <vt:lpstr>Reason #3</vt:lpstr>
      <vt:lpstr>Reason #4</vt:lpstr>
      <vt:lpstr>Problem with MLP</vt:lpstr>
      <vt:lpstr>DNN training philosophy #1 (Hybrid learning approach)</vt:lpstr>
      <vt:lpstr>DNN training philosophy #2</vt:lpstr>
      <vt:lpstr>Hybrid Learning Approach</vt:lpstr>
      <vt:lpstr>Unsupervised feature learning with a neural network</vt:lpstr>
      <vt:lpstr>Unsupervised feature learning with a neural network</vt:lpstr>
      <vt:lpstr>PowerPoint Presentation</vt:lpstr>
      <vt:lpstr>PowerPoint Presentation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Deep Neural Networks</dc:title>
  <dc:creator>VSRV LAB</dc:creator>
  <cp:lastModifiedBy>SRINIVASAN</cp:lastModifiedBy>
  <cp:revision>27</cp:revision>
  <dcterms:created xsi:type="dcterms:W3CDTF">2006-08-16T00:00:00Z</dcterms:created>
  <dcterms:modified xsi:type="dcterms:W3CDTF">2020-04-13T15:49:01Z</dcterms:modified>
</cp:coreProperties>
</file>